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4"/>
  </p:notesMasterIdLst>
  <p:sldIdLst>
    <p:sldId id="256" r:id="rId3"/>
    <p:sldId id="290" r:id="rId4"/>
    <p:sldId id="257" r:id="rId5"/>
    <p:sldId id="258" r:id="rId6"/>
    <p:sldId id="259" r:id="rId7"/>
    <p:sldId id="260" r:id="rId8"/>
    <p:sldId id="261" r:id="rId9"/>
    <p:sldId id="305" r:id="rId10"/>
    <p:sldId id="262" r:id="rId11"/>
    <p:sldId id="275" r:id="rId12"/>
    <p:sldId id="263" r:id="rId13"/>
    <p:sldId id="266" r:id="rId14"/>
    <p:sldId id="264" r:id="rId15"/>
    <p:sldId id="304" r:id="rId16"/>
    <p:sldId id="267" r:id="rId17"/>
    <p:sldId id="273" r:id="rId18"/>
    <p:sldId id="269" r:id="rId19"/>
    <p:sldId id="276" r:id="rId20"/>
    <p:sldId id="277" r:id="rId21"/>
    <p:sldId id="278" r:id="rId22"/>
    <p:sldId id="280" r:id="rId23"/>
    <p:sldId id="281" r:id="rId24"/>
    <p:sldId id="274" r:id="rId25"/>
    <p:sldId id="311" r:id="rId26"/>
    <p:sldId id="313" r:id="rId27"/>
    <p:sldId id="312" r:id="rId28"/>
    <p:sldId id="314" r:id="rId29"/>
    <p:sldId id="315" r:id="rId30"/>
    <p:sldId id="317" r:id="rId31"/>
    <p:sldId id="316" r:id="rId32"/>
    <p:sldId id="318" r:id="rId33"/>
    <p:sldId id="319" r:id="rId34"/>
    <p:sldId id="310" r:id="rId35"/>
    <p:sldId id="303" r:id="rId36"/>
    <p:sldId id="283" r:id="rId37"/>
    <p:sldId id="288" r:id="rId38"/>
    <p:sldId id="287" r:id="rId39"/>
    <p:sldId id="285" r:id="rId40"/>
    <p:sldId id="289" r:id="rId41"/>
    <p:sldId id="302" r:id="rId42"/>
    <p:sldId id="293" r:id="rId43"/>
    <p:sldId id="294" r:id="rId44"/>
    <p:sldId id="300" r:id="rId45"/>
    <p:sldId id="292" r:id="rId46"/>
    <p:sldId id="297" r:id="rId47"/>
    <p:sldId id="301" r:id="rId48"/>
    <p:sldId id="306" r:id="rId49"/>
    <p:sldId id="299" r:id="rId50"/>
    <p:sldId id="307" r:id="rId51"/>
    <p:sldId id="308" r:id="rId52"/>
    <p:sldId id="296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458" autoAdjust="0"/>
  </p:normalViewPr>
  <p:slideViewPr>
    <p:cSldViewPr snapToGrid="0">
      <p:cViewPr varScale="1">
        <p:scale>
          <a:sx n="84" d="100"/>
          <a:sy n="84" d="100"/>
        </p:scale>
        <p:origin x="15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1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34EB4-BB6F-44A2-85B9-B1BBA2A9569D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31DFA-F5FB-4703-AD3B-EB0A128996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19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582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衡量的是学出来的模型在每个类别上的好坏，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衡量的是学出的模型在所有类别上的好坏，得到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的计算就变得很简单了，就是取所有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的平均值。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486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645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050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计算量大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407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116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117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050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像素级实例分割</a:t>
            </a:r>
            <a:endParaRPr lang="en-US" altLang="zh-CN" dirty="0" smtClean="0"/>
          </a:p>
          <a:p>
            <a:r>
              <a:rPr lang="zh-CN" altLang="en-US" dirty="0" smtClean="0"/>
              <a:t>增加了一个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层，输出</a:t>
            </a:r>
            <a:r>
              <a:rPr lang="en-US" altLang="zh-CN" dirty="0" smtClean="0"/>
              <a:t>K*m*m,</a:t>
            </a:r>
            <a:r>
              <a:rPr lang="zh-CN" altLang="en-US" dirty="0" smtClean="0"/>
              <a:t>原文是</a:t>
            </a:r>
            <a:r>
              <a:rPr lang="en-US" altLang="zh-CN" dirty="0" smtClean="0"/>
              <a:t>80</a:t>
            </a:r>
            <a:r>
              <a:rPr lang="zh-CN" altLang="en-US" dirty="0" smtClean="0"/>
              <a:t>*</a:t>
            </a:r>
            <a:r>
              <a:rPr lang="en-US" altLang="zh-CN" dirty="0" smtClean="0"/>
              <a:t>28</a:t>
            </a:r>
            <a:r>
              <a:rPr lang="zh-CN" altLang="en-US" dirty="0" smtClean="0"/>
              <a:t>*</a:t>
            </a:r>
            <a:r>
              <a:rPr lang="en-US" altLang="zh-CN" dirty="0" smtClean="0"/>
              <a:t>28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80</a:t>
            </a:r>
            <a:r>
              <a:rPr lang="zh-CN" altLang="en-US" dirty="0" smtClean="0"/>
              <a:t>代表一共</a:t>
            </a:r>
            <a:r>
              <a:rPr lang="en-US" altLang="zh-CN" dirty="0" smtClean="0"/>
              <a:t>80</a:t>
            </a:r>
            <a:r>
              <a:rPr lang="zh-CN" altLang="en-US" dirty="0" smtClean="0"/>
              <a:t>类，</a:t>
            </a:r>
            <a:r>
              <a:rPr lang="en-US" altLang="zh-CN" dirty="0" smtClean="0"/>
              <a:t>28</a:t>
            </a:r>
            <a:r>
              <a:rPr lang="zh-CN" altLang="en-US" dirty="0" smtClean="0"/>
              <a:t>*</a:t>
            </a:r>
            <a:r>
              <a:rPr lang="en-US" altLang="zh-CN" dirty="0" smtClean="0"/>
              <a:t>28</a:t>
            </a:r>
            <a:r>
              <a:rPr lang="zh-CN" altLang="en-US" dirty="0" smtClean="0"/>
              <a:t>表示每个目标框分成</a:t>
            </a:r>
            <a:r>
              <a:rPr lang="en-US" altLang="zh-CN" dirty="0" smtClean="0"/>
              <a:t>80</a:t>
            </a:r>
            <a:r>
              <a:rPr lang="zh-CN" altLang="en-US" dirty="0" smtClean="0"/>
              <a:t>*</a:t>
            </a:r>
            <a:r>
              <a:rPr lang="en-US" altLang="zh-CN" dirty="0" smtClean="0"/>
              <a:t>80</a:t>
            </a:r>
            <a:r>
              <a:rPr lang="zh-CN" altLang="en-US" dirty="0" smtClean="0"/>
              <a:t>像素级别，</a:t>
            </a:r>
            <a:r>
              <a:rPr lang="en-US" altLang="zh-CN" dirty="0" smtClean="0"/>
              <a:t>01</a:t>
            </a:r>
            <a:r>
              <a:rPr lang="zh-CN" altLang="en-US" dirty="0" smtClean="0"/>
              <a:t>二值输出掩码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10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第一步找出</a:t>
            </a:r>
            <a:r>
              <a:rPr lang="en-US" altLang="zh-CN" dirty="0" err="1" smtClean="0"/>
              <a:t>roi</a:t>
            </a:r>
            <a:r>
              <a:rPr lang="zh-CN" altLang="en-US" dirty="0" smtClean="0"/>
              <a:t>区域，第二步划分</a:t>
            </a:r>
            <a:r>
              <a:rPr lang="en-US" altLang="zh-CN" dirty="0" smtClean="0"/>
              <a:t>7</a:t>
            </a:r>
            <a:r>
              <a:rPr lang="zh-CN" altLang="en-US" dirty="0" smtClean="0"/>
              <a:t>*</a:t>
            </a:r>
            <a:r>
              <a:rPr lang="en-US" altLang="zh-CN" dirty="0" smtClean="0"/>
              <a:t>7</a:t>
            </a:r>
            <a:r>
              <a:rPr lang="zh-CN" altLang="en-US" dirty="0" smtClean="0"/>
              <a:t>网格</a:t>
            </a:r>
            <a:endParaRPr lang="en-US" altLang="zh-CN" dirty="0" smtClean="0"/>
          </a:p>
          <a:p>
            <a:r>
              <a:rPr lang="zh-CN" altLang="en-US" dirty="0" smtClean="0"/>
              <a:t>第一步如果原图像尺寸不能整除，就四舍五入，第二步同样可能四舍五入，精度损失</a:t>
            </a:r>
            <a:endParaRPr lang="en-US" altLang="zh-CN" dirty="0" smtClean="0"/>
          </a:p>
          <a:p>
            <a:r>
              <a:rPr lang="zh-CN" altLang="en-US" dirty="0" smtClean="0"/>
              <a:t>以划分</a:t>
            </a:r>
            <a:r>
              <a:rPr lang="en-US" altLang="zh-CN" dirty="0" smtClean="0"/>
              <a:t>2</a:t>
            </a:r>
            <a:r>
              <a:rPr lang="zh-CN" altLang="en-US" dirty="0" smtClean="0"/>
              <a:t>*</a:t>
            </a:r>
            <a:r>
              <a:rPr lang="en-US" altLang="zh-CN" dirty="0" smtClean="0"/>
              <a:t>2</a:t>
            </a:r>
            <a:r>
              <a:rPr lang="zh-CN" altLang="en-US" dirty="0" smtClean="0"/>
              <a:t>网格为例，内部再次分出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个中心，每个中心的值由周围四个点双线性插值得到，对四个点</a:t>
            </a:r>
            <a:r>
              <a:rPr lang="en-US" altLang="zh-CN" dirty="0" err="1" smtClean="0"/>
              <a:t>maxpool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91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11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；判断图片中有多少类目标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；用长方形目标框标识出各个目标</a:t>
            </a:r>
            <a:endParaRPr lang="en-US" altLang="zh-CN" dirty="0" smtClean="0"/>
          </a:p>
          <a:p>
            <a:r>
              <a:rPr lang="en-US" altLang="zh-CN" dirty="0" smtClean="0"/>
              <a:t>C:</a:t>
            </a:r>
            <a:r>
              <a:rPr lang="zh-CN" altLang="en-US" dirty="0" smtClean="0"/>
              <a:t>像素级识别图片中的目标类，每个像素属于哪种类别的目标</a:t>
            </a:r>
            <a:endParaRPr lang="en-US" altLang="zh-CN" dirty="0" smtClean="0"/>
          </a:p>
          <a:p>
            <a:r>
              <a:rPr lang="en-US" altLang="zh-CN" dirty="0" smtClean="0"/>
              <a:t>D:</a:t>
            </a:r>
            <a:r>
              <a:rPr lang="zh-CN" altLang="en-US" dirty="0" smtClean="0"/>
              <a:t>在</a:t>
            </a:r>
            <a:r>
              <a:rPr lang="en-US" altLang="zh-CN" dirty="0" smtClean="0"/>
              <a:t>c</a:t>
            </a:r>
            <a:r>
              <a:rPr lang="zh-CN" altLang="en-US" dirty="0" smtClean="0"/>
              <a:t>基础上，还要能区分同一类的不同个体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432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整个过程网络都能看到整张图片，也就是包含上下文，</a:t>
            </a:r>
            <a:r>
              <a:rPr lang="en-US" altLang="zh-CN" dirty="0" smtClean="0"/>
              <a:t>R-</a:t>
            </a:r>
            <a:r>
              <a:rPr lang="en-US" altLang="zh-CN" dirty="0" err="1" smtClean="0"/>
              <a:t>cnn</a:t>
            </a:r>
            <a:r>
              <a:rPr lang="zh-CN" altLang="en-US" dirty="0" smtClean="0"/>
              <a:t>只能看到</a:t>
            </a:r>
            <a:r>
              <a:rPr lang="en-US" altLang="zh-CN" dirty="0" smtClean="0"/>
              <a:t>proposal</a:t>
            </a:r>
          </a:p>
          <a:p>
            <a:r>
              <a:rPr lang="zh-CN" altLang="en-US" dirty="0" smtClean="0"/>
              <a:t>不需要</a:t>
            </a:r>
            <a:r>
              <a:rPr lang="en-US" altLang="zh-CN" dirty="0" err="1" smtClean="0"/>
              <a:t>rpn</a:t>
            </a:r>
            <a:r>
              <a:rPr lang="zh-CN" altLang="en-US" dirty="0" smtClean="0"/>
              <a:t>过程，网络直接输出目标框，速度快</a:t>
            </a:r>
            <a:endParaRPr lang="en-US" altLang="zh-CN" dirty="0" smtClean="0"/>
          </a:p>
          <a:p>
            <a:r>
              <a:rPr lang="en-US" altLang="zh-CN" dirty="0" smtClean="0"/>
              <a:t>We use a linear activation function for the final layer and all other layers use the following leaky rectified linear </a:t>
            </a:r>
            <a:r>
              <a:rPr lang="en-US" altLang="zh-CN" dirty="0" err="1" smtClean="0"/>
              <a:t>acti-vation</a:t>
            </a:r>
            <a:endParaRPr lang="zh-CN" altLang="en-US" dirty="0" smtClean="0"/>
          </a:p>
          <a:p>
            <a:r>
              <a:rPr lang="en-US" altLang="zh-CN" dirty="0" smtClean="0"/>
              <a:t>448</a:t>
            </a:r>
            <a:r>
              <a:rPr lang="zh-CN" altLang="en-US" dirty="0" smtClean="0"/>
              <a:t>*</a:t>
            </a:r>
            <a:r>
              <a:rPr lang="en-US" altLang="zh-CN" dirty="0" smtClean="0"/>
              <a:t>448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666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卷积后都接</a:t>
            </a:r>
            <a:r>
              <a:rPr lang="en-US" altLang="zh-CN" dirty="0" err="1" smtClean="0"/>
              <a:t>relu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31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两个目标框只输出一组</a:t>
            </a:r>
            <a:r>
              <a:rPr lang="en-US" altLang="zh-CN" dirty="0" smtClean="0"/>
              <a:t>class </a:t>
            </a:r>
            <a:r>
              <a:rPr lang="en-US" altLang="zh-CN" dirty="0" err="1" smtClean="0"/>
              <a:t>Probs</a:t>
            </a:r>
            <a:r>
              <a:rPr lang="zh-CN" altLang="en-US" dirty="0" smtClean="0"/>
              <a:t>，也即是概率和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绑定，而不是检测框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325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If no object exists in that cell, the confidence scores should be zero. </a:t>
            </a:r>
          </a:p>
          <a:p>
            <a:r>
              <a:rPr lang="en-US" altLang="zh-CN" dirty="0" smtClean="0"/>
              <a:t>Otherwise we want the confidence score to equal the intersection over union (IOU) between the predicted box and the ground truth.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如果该单元格中没有对象，则置信度分数应为零。如果由对象，我们希望置信度分数等于预测框与地面实况之间的并集交集（</a:t>
            </a:r>
            <a:r>
              <a:rPr lang="en-US" altLang="zh-CN" dirty="0" smtClean="0"/>
              <a:t>IOU</a:t>
            </a:r>
            <a:r>
              <a:rPr lang="zh-CN" altLang="en-US" dirty="0" smtClean="0"/>
              <a:t>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在计算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误差时，包含物体的格子与不包含物体的格子，二者的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误差对网络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的贡献值是不同的。若采用相同的权值，那么不包含物体的格子的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值近似为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变相放大了包含物体的格子的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confidence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误差在计算网络参数梯度时的影响。为解决这个问题，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256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骨干网络卷积层变少，网络头部将全连接层变为卷积层，参数共享，总之就是减小网络结构</a:t>
            </a:r>
            <a:endParaRPr lang="en-US" altLang="zh-CN" dirty="0" smtClean="0"/>
          </a:p>
          <a:p>
            <a:r>
              <a:rPr lang="en-US" altLang="zh-CN" dirty="0" smtClean="0"/>
              <a:t>608</a:t>
            </a:r>
            <a:r>
              <a:rPr lang="zh-CN" altLang="en-US" dirty="0" smtClean="0"/>
              <a:t>*</a:t>
            </a:r>
            <a:r>
              <a:rPr lang="en-US" altLang="zh-CN" dirty="0" smtClean="0"/>
              <a:t>608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521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K-mean</a:t>
            </a:r>
            <a:r>
              <a:rPr lang="zh-CN" altLang="en-US" dirty="0" smtClean="0"/>
              <a:t>聚类，检测框的尺寸，拐点</a:t>
            </a:r>
            <a:r>
              <a:rPr lang="en-US" altLang="zh-CN" dirty="0" smtClean="0"/>
              <a:t>5</a:t>
            </a:r>
          </a:p>
          <a:p>
            <a:r>
              <a:rPr lang="fr-FR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anchors = 0.57273, 0.677385, 1.87446, 2.06253, 3.33843, 5.47434, 7.88282, 3.52778, 9.77052, 9.16828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363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概率和检测框绑定</a:t>
            </a:r>
            <a:endParaRPr lang="en-US" altLang="zh-CN" dirty="0" smtClean="0"/>
          </a:p>
          <a:p>
            <a:r>
              <a:rPr lang="en-US" altLang="zh-CN" dirty="0" smtClean="0"/>
              <a:t>p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代表的是</a:t>
            </a:r>
            <a:r>
              <a:rPr lang="en-US" altLang="zh-CN" dirty="0" smtClean="0"/>
              <a:t>anchor box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的先验值，</a:t>
            </a:r>
            <a:r>
              <a:rPr lang="en-US" altLang="zh-CN" dirty="0" smtClean="0"/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表示每个网格区域的左上角顶点，</a:t>
            </a:r>
            <a:r>
              <a:rPr lang="en-US" altLang="zh-CN" dirty="0" smtClean="0"/>
              <a:t>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表示网络输出的目标框的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个参数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tx,ty,tw,th,to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r>
              <a:rPr lang="en-US" altLang="zh-CN" dirty="0" smtClean="0"/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表示真实预测定位信息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700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残差神经网络，</a:t>
            </a:r>
            <a:r>
              <a:rPr lang="en-US" altLang="zh-CN" dirty="0" smtClean="0"/>
              <a:t>FPN</a:t>
            </a:r>
            <a:r>
              <a:rPr lang="zh-CN" altLang="en-US" dirty="0" smtClean="0"/>
              <a:t>（三层）</a:t>
            </a:r>
            <a:endParaRPr lang="en-US" altLang="zh-CN" dirty="0" smtClean="0"/>
          </a:p>
          <a:p>
            <a:r>
              <a:rPr lang="en-US" altLang="zh-CN" dirty="0" smtClean="0"/>
              <a:t>608</a:t>
            </a:r>
            <a:r>
              <a:rPr lang="zh-CN" altLang="en-US" dirty="0" smtClean="0"/>
              <a:t>*</a:t>
            </a:r>
            <a:r>
              <a:rPr lang="en-US" altLang="zh-CN" dirty="0" smtClean="0"/>
              <a:t>608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540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保证</a:t>
            </a:r>
            <a:r>
              <a:rPr lang="en-US" altLang="zh-CN" dirty="0" smtClean="0"/>
              <a:t>AP</a:t>
            </a:r>
            <a:r>
              <a:rPr lang="zh-CN" altLang="en-US" dirty="0" smtClean="0"/>
              <a:t>的情况下，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越大越好，在</a:t>
            </a:r>
            <a:r>
              <a:rPr lang="en-US" altLang="zh-CN" dirty="0" smtClean="0"/>
              <a:t>yolo</a:t>
            </a:r>
            <a:r>
              <a:rPr lang="zh-CN" altLang="en-US" dirty="0" smtClean="0"/>
              <a:t>网络的基础上修改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230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人工设计三个基本模块，组合得到全部</a:t>
            </a:r>
            <a:endParaRPr lang="en-US" altLang="zh-CN" dirty="0" smtClean="0"/>
          </a:p>
          <a:p>
            <a:r>
              <a:rPr lang="en-US" altLang="zh-CN" dirty="0" smtClean="0"/>
              <a:t>PEP</a:t>
            </a:r>
            <a:r>
              <a:rPr lang="zh-CN" altLang="en-US" dirty="0" smtClean="0"/>
              <a:t>降维</a:t>
            </a:r>
            <a:r>
              <a:rPr lang="en-US" altLang="zh-CN" dirty="0" smtClean="0"/>
              <a:t>-</a:t>
            </a:r>
            <a:r>
              <a:rPr lang="zh-CN" altLang="en-US" dirty="0" smtClean="0"/>
              <a:t>升维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conv</a:t>
            </a:r>
            <a:r>
              <a:rPr lang="en-US" altLang="zh-CN" dirty="0" smtClean="0"/>
              <a:t>-</a:t>
            </a:r>
            <a:r>
              <a:rPr lang="zh-CN" altLang="en-US" dirty="0" smtClean="0"/>
              <a:t>降维到需要的</a:t>
            </a:r>
            <a:r>
              <a:rPr lang="en-US" altLang="zh-CN" dirty="0" smtClean="0"/>
              <a:t>channel</a:t>
            </a:r>
            <a:r>
              <a:rPr lang="zh-CN" altLang="en-US" dirty="0" smtClean="0"/>
              <a:t>数（降维后升维可以克服过拟合）</a:t>
            </a:r>
            <a:endParaRPr lang="en-US" altLang="zh-CN" dirty="0" smtClean="0"/>
          </a:p>
          <a:p>
            <a:r>
              <a:rPr lang="en-US" altLang="zh-CN" dirty="0" smtClean="0"/>
              <a:t>FCA</a:t>
            </a:r>
            <a:r>
              <a:rPr lang="zh-CN" altLang="en-US" dirty="0" smtClean="0"/>
              <a:t>层有加权效果，比相同维度普通</a:t>
            </a:r>
            <a:r>
              <a:rPr lang="en-US" altLang="zh-CN" dirty="0" smtClean="0"/>
              <a:t>FC</a:t>
            </a:r>
            <a:r>
              <a:rPr lang="zh-CN" altLang="en-US" dirty="0" smtClean="0"/>
              <a:t>层包含更多信息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64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准确率挑战：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，类内差异：类内不同个体有差异，成像条件也有不同，还有噪音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，类间差异：不同类别可能相似；自然界物种太多了，像图像识别任务才用了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类</a:t>
            </a:r>
            <a:endParaRPr lang="en-US" altLang="zh-CN" dirty="0" smtClean="0"/>
          </a:p>
          <a:p>
            <a:r>
              <a:rPr lang="zh-CN" altLang="en-US" dirty="0" smtClean="0"/>
              <a:t>精确度：</a:t>
            </a:r>
            <a:endParaRPr lang="en-US" altLang="zh-CN" dirty="0" smtClean="0"/>
          </a:p>
          <a:p>
            <a:r>
              <a:rPr lang="zh-CN" altLang="en-US" dirty="0" smtClean="0"/>
              <a:t>移动计算，图像尺寸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084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2444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各种</a:t>
            </a:r>
            <a:r>
              <a:rPr lang="en-US" altLang="zh-CN" dirty="0" err="1" smtClean="0"/>
              <a:t>cnn</a:t>
            </a:r>
            <a:r>
              <a:rPr lang="zh-CN" altLang="en-US" dirty="0" smtClean="0"/>
              <a:t>网络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274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抽象层次越高，越具有强大的语义能力，越不容易受对象的细节（姿态，亮度等）影响，意思也就是缺少细节。</a:t>
            </a:r>
            <a:endParaRPr lang="en-US" altLang="zh-CN" dirty="0" smtClean="0"/>
          </a:p>
          <a:p>
            <a:r>
              <a:rPr lang="zh-CN" altLang="en-US" dirty="0" smtClean="0"/>
              <a:t>层次越低，细节越多，分辨率越高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，融合多层可以兼具语义和分辨率，不同的融合方式；</a:t>
            </a:r>
            <a:r>
              <a:rPr lang="en-US" altLang="zh-CN" dirty="0" smtClean="0"/>
              <a:t>2</a:t>
            </a:r>
            <a:r>
              <a:rPr lang="zh-CN" altLang="en-US" dirty="0" smtClean="0"/>
              <a:t>，低级特征分辨率高，适合小物体，高级特征适合大物体，甚至可以使用反卷积得到高分辨率特征图；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，融合出多种尺寸特征，效果更好</a:t>
            </a:r>
            <a:endParaRPr lang="en-US" altLang="zh-CN" dirty="0" smtClean="0"/>
          </a:p>
          <a:p>
            <a:r>
              <a:rPr lang="zh-CN" altLang="en-US" dirty="0" smtClean="0"/>
              <a:t>类内差异：图像变形，遮挡，精度不足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26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不同的特征融合方式，不同的特征组合方式</a:t>
            </a:r>
            <a:endParaRPr lang="en-US" altLang="zh-CN" dirty="0" smtClean="0"/>
          </a:p>
          <a:p>
            <a:r>
              <a:rPr lang="zh-CN" altLang="en-US" dirty="0" smtClean="0"/>
              <a:t>反卷积：先上采样，升维，然后卷积，最后的维度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641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越来越复杂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298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集合变换：</a:t>
            </a:r>
            <a:endParaRPr lang="en-US" altLang="zh-CN" dirty="0" smtClean="0"/>
          </a:p>
          <a:p>
            <a:r>
              <a:rPr lang="zh-CN" altLang="en-US" dirty="0" smtClean="0"/>
              <a:t>可以数据增强，深度学习之前，传统方法，可变形部件，效果不如现代方法，单这种方法可以脱离物体的形变</a:t>
            </a:r>
            <a:endParaRPr lang="en-US" altLang="zh-CN" dirty="0" smtClean="0"/>
          </a:p>
          <a:p>
            <a:r>
              <a:rPr lang="zh-CN" altLang="en-US" dirty="0" smtClean="0"/>
              <a:t>对于</a:t>
            </a:r>
            <a:r>
              <a:rPr lang="en-US" altLang="zh-CN" dirty="0" err="1" smtClean="0"/>
              <a:t>cnn</a:t>
            </a:r>
            <a:r>
              <a:rPr lang="zh-CN" altLang="en-US" dirty="0" smtClean="0"/>
              <a:t>网络，</a:t>
            </a:r>
            <a:r>
              <a:rPr lang="en-US" altLang="zh-CN" dirty="0" err="1" smtClean="0"/>
              <a:t>maxpool</a:t>
            </a:r>
            <a:r>
              <a:rPr lang="zh-CN" altLang="en-US" dirty="0" smtClean="0"/>
              <a:t>层有一定的抗几何形变能力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8654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760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在某些场景中发现物体的可能性，而在另一些场景中则找不到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相对于场景中的其他对象，在某个位置找到一个对象而不是其他对象的可能性，客厅中茶几一般在客厅中央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相对于场景中的其他对象，对象具有一组有限的大小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685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，例如场景为卧室，出现床的概率比较高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：考虑附近物体之间的关系，以及物体与其周围区域之间的相互作用。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446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44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上面是椅子的各种表现形式</a:t>
            </a:r>
            <a:endParaRPr lang="en-US" altLang="zh-CN" dirty="0" smtClean="0"/>
          </a:p>
          <a:p>
            <a:r>
              <a:rPr lang="zh-CN" altLang="en-US" dirty="0" smtClean="0"/>
              <a:t>下面是四种类别，但是非常相似！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7150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1907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6016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由于避免了预处理算法，因此使用轻量级的骨干网络，以较少的候选区域执行预测，并使分类子网完全卷积，所以速度快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4421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紧凑轻巧的骨干网络网络</a:t>
            </a:r>
            <a:endParaRPr lang="en-US" altLang="zh-CN" dirty="0" smtClean="0"/>
          </a:p>
          <a:p>
            <a:r>
              <a:rPr lang="zh-CN" altLang="en-US" dirty="0" smtClean="0"/>
              <a:t>弱监督学习，现有的数据集可能有错误，进一步的进展可能需要没有完全标记的数据，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数据集，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4834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95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SIFT</a:t>
            </a:r>
            <a:r>
              <a:rPr lang="zh-CN" altLang="en-US" dirty="0" smtClean="0"/>
              <a:t>之前是用整体特征：基于目标整体形状匹配</a:t>
            </a:r>
            <a:r>
              <a:rPr lang="en-US" altLang="zh-CN" dirty="0" smtClean="0"/>
              <a:t>-----》</a:t>
            </a:r>
            <a:r>
              <a:rPr lang="zh-CN" altLang="en-US" dirty="0" smtClean="0"/>
              <a:t>基于外观特征，使用统计分类器分类</a:t>
            </a:r>
            <a:endParaRPr lang="en-US" altLang="zh-CN" dirty="0" smtClean="0"/>
          </a:p>
          <a:p>
            <a:r>
              <a:rPr lang="en-US" altLang="zh-CN" dirty="0" smtClean="0"/>
              <a:t>SIFT</a:t>
            </a:r>
            <a:r>
              <a:rPr lang="zh-CN" altLang="en-US" dirty="0" smtClean="0"/>
              <a:t>开始使用局部特征，并且考虑了局部特征的旋转平移不变性，（把图片模糊处理，和原图对比，差别大的地方定义为特征点，用于匹配，在特征点周围定义一个正方形，</a:t>
            </a:r>
            <a:endParaRPr lang="en-US" altLang="zh-CN" dirty="0" smtClean="0"/>
          </a:p>
          <a:p>
            <a:r>
              <a:rPr lang="zh-CN" altLang="en-US" dirty="0" smtClean="0"/>
              <a:t>做网格划分，展成一维向量，并且对向量做旋转缩放等操作，形成最后的具有不变性的特征向量）</a:t>
            </a:r>
            <a:endParaRPr lang="en-US" altLang="zh-CN" dirty="0" smtClean="0"/>
          </a:p>
          <a:p>
            <a:r>
              <a:rPr lang="zh-CN" altLang="en-US" dirty="0" smtClean="0"/>
              <a:t>下一个关键点：</a:t>
            </a:r>
            <a:r>
              <a:rPr lang="en-US" altLang="zh-CN" dirty="0" err="1" smtClean="0"/>
              <a:t>alexnet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cnn</a:t>
            </a:r>
            <a:r>
              <a:rPr lang="zh-CN" altLang="en-US" dirty="0" smtClean="0"/>
              <a:t>网络），全部交给网络处理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208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685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Imagenet</a:t>
            </a:r>
            <a:r>
              <a:rPr lang="zh-CN" altLang="en-US" dirty="0" smtClean="0"/>
              <a:t>种类数量更多，但是图像比较规则，目标一般在图片中心，</a:t>
            </a:r>
            <a:r>
              <a:rPr lang="en-US" altLang="zh-CN" dirty="0" err="1" smtClean="0"/>
              <a:t>ms</a:t>
            </a:r>
            <a:r>
              <a:rPr lang="en-US" altLang="zh-CN" baseline="0" dirty="0" smtClean="0"/>
              <a:t> coco</a:t>
            </a:r>
            <a:r>
              <a:rPr lang="zh-CN" altLang="en-US" baseline="0" dirty="0" smtClean="0"/>
              <a:t>克服了这个问题</a:t>
            </a:r>
            <a:endParaRPr lang="en-US" altLang="zh-CN" baseline="0" dirty="0" smtClean="0"/>
          </a:p>
          <a:p>
            <a:r>
              <a:rPr lang="en-US" altLang="zh-CN" baseline="0" dirty="0" smtClean="0"/>
              <a:t>Open,</a:t>
            </a:r>
            <a:r>
              <a:rPr lang="zh-CN" altLang="en-US" baseline="0" dirty="0" smtClean="0"/>
              <a:t>前面的标记都是雇人手动标记，这个是首先图像识别后给出很多</a:t>
            </a:r>
            <a:r>
              <a:rPr lang="en-US" altLang="zh-CN" baseline="0" dirty="0" smtClean="0"/>
              <a:t>label</a:t>
            </a:r>
            <a:r>
              <a:rPr lang="zh-CN" altLang="en-US" baseline="0" dirty="0" smtClean="0"/>
              <a:t>，所以标记更复杂，且有一定的不可靠。对于验证集测试集还要人工确认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871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Imagenet</a:t>
            </a:r>
            <a:r>
              <a:rPr lang="zh-CN" altLang="en-US" dirty="0" smtClean="0"/>
              <a:t>种类数量更多，但是图像比较规则，目标一般在图片中心，</a:t>
            </a:r>
            <a:r>
              <a:rPr lang="en-US" altLang="zh-CN" dirty="0" err="1" smtClean="0"/>
              <a:t>ms</a:t>
            </a:r>
            <a:r>
              <a:rPr lang="en-US" altLang="zh-CN" baseline="0" dirty="0" smtClean="0"/>
              <a:t> coco</a:t>
            </a:r>
            <a:r>
              <a:rPr lang="zh-CN" altLang="en-US" baseline="0" dirty="0" smtClean="0"/>
              <a:t>克服了这个问题</a:t>
            </a:r>
            <a:endParaRPr lang="en-US" altLang="zh-CN" baseline="0" dirty="0" smtClean="0"/>
          </a:p>
          <a:p>
            <a:r>
              <a:rPr lang="en-US" altLang="zh-CN" baseline="0" dirty="0" smtClean="0"/>
              <a:t>Open,</a:t>
            </a:r>
            <a:r>
              <a:rPr lang="zh-CN" altLang="en-US" baseline="0" dirty="0" smtClean="0"/>
              <a:t>前面的标记都是雇人手动标记，这个是首先图像识别后给出很多</a:t>
            </a:r>
            <a:r>
              <a:rPr lang="en-US" altLang="zh-CN" baseline="0" dirty="0" smtClean="0"/>
              <a:t>label</a:t>
            </a:r>
            <a:r>
              <a:rPr lang="zh-CN" altLang="en-US" baseline="0" dirty="0" smtClean="0"/>
              <a:t>，所以标记更复杂，且有一定的不可靠。对于验证集测试集还要人工确认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4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一个极端的例子是：如果把所有样本都判为正样本，那个</a:t>
            </a:r>
            <a:r>
              <a:rPr lang="en-US" altLang="zh-CN" dirty="0" smtClean="0"/>
              <a:t>precision</a:t>
            </a:r>
            <a:r>
              <a:rPr lang="zh-CN" altLang="en-US" dirty="0" smtClean="0"/>
              <a:t>就会很小，而</a:t>
            </a:r>
            <a:r>
              <a:rPr lang="en-US" altLang="zh-CN" dirty="0" smtClean="0"/>
              <a:t>recall</a:t>
            </a:r>
            <a:r>
              <a:rPr lang="zh-CN" altLang="en-US" dirty="0" smtClean="0"/>
              <a:t>此时达到最大为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；相反地如果只把极少数的样本判为正样本，那么可能能得到很高的</a:t>
            </a:r>
            <a:r>
              <a:rPr lang="en-US" altLang="zh-CN" dirty="0" smtClean="0"/>
              <a:t>precision</a:t>
            </a:r>
            <a:r>
              <a:rPr lang="zh-CN" altLang="en-US" dirty="0" smtClean="0"/>
              <a:t>，而结果不够完整。</a:t>
            </a:r>
            <a:endParaRPr lang="en-US" altLang="zh-CN" dirty="0" smtClean="0"/>
          </a:p>
          <a:p>
            <a:r>
              <a:rPr lang="en-US" altLang="zh-CN" dirty="0" err="1" smtClean="0"/>
              <a:t>ap</a:t>
            </a:r>
            <a:r>
              <a:rPr lang="zh-CN" altLang="en-US" dirty="0" smtClean="0"/>
              <a:t>这个指标则很好的兼顾了两者。可以将它看成</a:t>
            </a:r>
            <a:r>
              <a:rPr lang="en-US" altLang="zh-CN" dirty="0" smtClean="0"/>
              <a:t>precision/recall</a:t>
            </a:r>
            <a:r>
              <a:rPr lang="zh-CN" altLang="en-US" dirty="0" smtClean="0"/>
              <a:t>曲线下方围成的曲面面积</a:t>
            </a:r>
            <a:endParaRPr lang="en-US" altLang="zh-CN" dirty="0" smtClean="0"/>
          </a:p>
          <a:p>
            <a:r>
              <a:rPr lang="en-US" altLang="zh-CN" dirty="0" smtClean="0"/>
              <a:t>Score</a:t>
            </a:r>
            <a:r>
              <a:rPr lang="zh-CN" altLang="en-US" dirty="0" smtClean="0"/>
              <a:t>判断类别为</a:t>
            </a:r>
            <a:r>
              <a:rPr lang="en-US" altLang="zh-CN" dirty="0" smtClean="0"/>
              <a:t>1</a:t>
            </a:r>
            <a:r>
              <a:rPr lang="zh-CN" altLang="en-US" dirty="0" smtClean="0"/>
              <a:t>的概率，</a:t>
            </a:r>
            <a:r>
              <a:rPr lang="en-US" altLang="zh-CN" dirty="0" err="1" smtClean="0"/>
              <a:t>gt_label</a:t>
            </a:r>
            <a:r>
              <a:rPr lang="zh-CN" altLang="en-US" dirty="0" smtClean="0"/>
              <a:t>表示</a:t>
            </a:r>
            <a:r>
              <a:rPr lang="en-US" altLang="zh-CN" dirty="0" err="1" smtClean="0"/>
              <a:t>groundtruth_label</a:t>
            </a:r>
            <a:r>
              <a:rPr lang="zh-CN" altLang="en-US" dirty="0" smtClean="0"/>
              <a:t>真实值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31DFA-F5FB-4703-AD3B-EB0A128996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621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851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58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537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754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237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577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467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636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1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120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2116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编辑母版文本</a:t>
            </a:r>
            <a:r>
              <a:rPr lang="en-US" altLang="zh-CN" dirty="0" smtClean="0"/>
              <a:t>11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en-US" altLang="zh-CN" dirty="0" smtClean="0"/>
          </a:p>
          <a:p>
            <a:pPr lvl="1"/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10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86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177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092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009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25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4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810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333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32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463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70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51927-0872-48E0-BDC4-195D73518B84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9EC3B-D804-40BE-A50E-A021F5B15D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853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26C03A-0614-4B8F-B322-768773F16DA6}" type="datetimeFigureOut">
              <a:rPr lang="zh-CN" altLang="en-US" smtClean="0"/>
              <a:t>2019/11/6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136D2-AE63-4DAF-A829-80451E0D37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95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Deep Learning for Generic Object Detection: A Survey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378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1" y="2527123"/>
            <a:ext cx="1119659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72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Criteria</a:t>
            </a:r>
          </a:p>
        </p:txBody>
      </p:sp>
      <p:sp>
        <p:nvSpPr>
          <p:cNvPr id="4" name="矩形 3"/>
          <p:cNvSpPr/>
          <p:nvPr/>
        </p:nvSpPr>
        <p:spPr>
          <a:xfrm>
            <a:off x="1725168" y="1863590"/>
            <a:ext cx="68836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three criteria for evaluating the </a:t>
            </a:r>
            <a:r>
              <a:rPr lang="en-US" altLang="zh-CN" sz="2400" dirty="0" smtClean="0"/>
              <a:t>performance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1</a:t>
            </a:r>
            <a:r>
              <a:rPr lang="zh-CN" altLang="en-US" sz="2400" dirty="0" smtClean="0"/>
              <a:t>，</a:t>
            </a:r>
            <a:r>
              <a:rPr lang="en-US" altLang="zh-CN" sz="2400" dirty="0"/>
              <a:t>detection speed in Frames Per Second (FPS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2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precision</a:t>
            </a:r>
          </a:p>
          <a:p>
            <a:r>
              <a:rPr lang="en-US" altLang="zh-CN" sz="2400" dirty="0" smtClean="0"/>
              <a:t>     3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recall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97" y="3682843"/>
            <a:ext cx="1699582" cy="18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742" y="3682843"/>
            <a:ext cx="3009677" cy="18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882" y="3054796"/>
            <a:ext cx="5502117" cy="14250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1277" y="4947452"/>
            <a:ext cx="2286198" cy="9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4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Criteria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678" y="5233944"/>
            <a:ext cx="3292125" cy="1272650"/>
          </a:xfrm>
          <a:prstGeom prst="rect">
            <a:avLst/>
          </a:prstGeom>
        </p:spPr>
      </p:pic>
      <p:pic>
        <p:nvPicPr>
          <p:cNvPr id="1026" name="Picture 2" descr="https://img-blog.csdn.net/201701092141406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94726"/>
            <a:ext cx="24003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img-blog.csdn.net/2017011010444574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791" y="1513776"/>
            <a:ext cx="22764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右箭头 5"/>
          <p:cNvSpPr/>
          <p:nvPr/>
        </p:nvSpPr>
        <p:spPr>
          <a:xfrm>
            <a:off x="3346704" y="3026664"/>
            <a:ext cx="823087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Picture 6" descr="https://img-blog.csdn.net/201701092142297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421" y="1143000"/>
            <a:ext cx="2552700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mg-blog.csdn.net/2017010921424028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771" y="2468563"/>
            <a:ext cx="5210175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845846" y="1494726"/>
            <a:ext cx="1956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Such as TOP5</a:t>
            </a:r>
            <a:endParaRPr lang="zh-CN" altLang="en-US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8403336" y="1690688"/>
            <a:ext cx="302666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602633" y="747753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true positives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0591469" y="2099230"/>
            <a:ext cx="15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false </a:t>
            </a:r>
            <a:r>
              <a:rPr lang="en-US" altLang="zh-CN" dirty="0" smtClean="0"/>
              <a:t>positives</a:t>
            </a:r>
            <a:endParaRPr lang="zh-CN" altLang="en-US" dirty="0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3858768" y="2551176"/>
            <a:ext cx="2871216" cy="91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249074" y="1889913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positives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380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 Criteria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19" y="1690688"/>
            <a:ext cx="840569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91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22348" y="1535240"/>
            <a:ext cx="81473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1, Introduce</a:t>
            </a:r>
          </a:p>
          <a:p>
            <a:r>
              <a:rPr lang="en-US" altLang="zh-CN" sz="4000" dirty="0"/>
              <a:t>2, Datasets , Evaluation </a:t>
            </a:r>
            <a:r>
              <a:rPr lang="en-US" altLang="zh-CN" sz="4000" dirty="0" smtClean="0"/>
              <a:t>Criteria</a:t>
            </a:r>
          </a:p>
          <a:p>
            <a:r>
              <a:rPr lang="en-US" altLang="zh-CN" sz="4000" dirty="0">
                <a:solidFill>
                  <a:srgbClr val="FF0000"/>
                </a:solidFill>
              </a:rPr>
              <a:t>3, </a:t>
            </a:r>
            <a:r>
              <a:rPr lang="en-US" altLang="zh-CN" sz="4000" dirty="0" smtClean="0">
                <a:solidFill>
                  <a:srgbClr val="FF0000"/>
                </a:solidFill>
              </a:rPr>
              <a:t>Frameworks</a:t>
            </a:r>
          </a:p>
          <a:p>
            <a:r>
              <a:rPr lang="en-US" altLang="zh-CN" sz="4000" dirty="0" smtClean="0"/>
              <a:t>4, Object Representation</a:t>
            </a:r>
          </a:p>
          <a:p>
            <a:r>
              <a:rPr lang="en-US" altLang="zh-CN" sz="4000" dirty="0" smtClean="0"/>
              <a:t>5, Context Modeling</a:t>
            </a:r>
          </a:p>
          <a:p>
            <a:r>
              <a:rPr lang="en-US" altLang="zh-CN" sz="4000" dirty="0"/>
              <a:t>6, Detection Proposal </a:t>
            </a:r>
            <a:r>
              <a:rPr lang="en-US" altLang="zh-CN" sz="4000" dirty="0" smtClean="0"/>
              <a:t>Methods</a:t>
            </a:r>
          </a:p>
          <a:p>
            <a:r>
              <a:rPr lang="en-US" altLang="zh-CN" sz="4000" dirty="0"/>
              <a:t>7, Other </a:t>
            </a:r>
            <a:r>
              <a:rPr lang="en-US" altLang="zh-CN" sz="4000" dirty="0" smtClean="0"/>
              <a:t>Issues</a:t>
            </a:r>
          </a:p>
          <a:p>
            <a:r>
              <a:rPr lang="en-US" altLang="zh-CN" sz="4000" dirty="0"/>
              <a:t>8, Discussion and Conclusion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40095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Frameworks</a:t>
            </a:r>
          </a:p>
        </p:txBody>
      </p:sp>
      <p:sp>
        <p:nvSpPr>
          <p:cNvPr id="4" name="矩形 3"/>
          <p:cNvSpPr/>
          <p:nvPr/>
        </p:nvSpPr>
        <p:spPr>
          <a:xfrm>
            <a:off x="1026367" y="2021464"/>
            <a:ext cx="1020414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detection </a:t>
            </a:r>
            <a:r>
              <a:rPr lang="en-US" altLang="zh-CN" sz="2800" dirty="0" smtClean="0">
                <a:solidFill>
                  <a:srgbClr val="FF0000"/>
                </a:solidFill>
              </a:rPr>
              <a:t>frameworks:</a:t>
            </a:r>
          </a:p>
          <a:p>
            <a:r>
              <a:rPr lang="en-US" altLang="zh-CN" sz="2800" dirty="0" smtClean="0"/>
              <a:t>     1</a:t>
            </a:r>
            <a:r>
              <a:rPr lang="en-US" altLang="zh-CN" sz="2800" dirty="0"/>
              <a:t>, </a:t>
            </a:r>
            <a:r>
              <a:rPr lang="en-US" altLang="zh-CN" sz="2800" dirty="0" smtClean="0"/>
              <a:t>Two </a:t>
            </a:r>
            <a:r>
              <a:rPr lang="en-US" altLang="zh-CN" sz="2800" dirty="0"/>
              <a:t>stage detection frameworks, </a:t>
            </a:r>
            <a:r>
              <a:rPr lang="en-US" altLang="zh-CN" sz="2800" dirty="0" smtClean="0"/>
              <a:t>which </a:t>
            </a:r>
            <a:r>
              <a:rPr lang="en-US" altLang="zh-CN" sz="2800" dirty="0"/>
              <a:t>include a </a:t>
            </a:r>
            <a:r>
              <a:rPr lang="en-US" altLang="zh-CN" sz="2800" dirty="0" smtClean="0"/>
              <a:t>preprocessing Step for </a:t>
            </a:r>
            <a:r>
              <a:rPr lang="en-US" altLang="zh-CN" sz="2800" dirty="0"/>
              <a:t>generating object proposals</a:t>
            </a:r>
            <a:r>
              <a:rPr lang="en-US" altLang="zh-CN" sz="2800" dirty="0" smtClean="0"/>
              <a:t>;</a:t>
            </a:r>
          </a:p>
          <a:p>
            <a:r>
              <a:rPr lang="en-US" altLang="zh-CN" sz="2800" dirty="0"/>
              <a:t>     2, One stage detection frameworks, or region proposal free </a:t>
            </a:r>
            <a:endParaRPr lang="en-US" altLang="zh-CN" sz="2800" dirty="0" smtClean="0"/>
          </a:p>
          <a:p>
            <a:r>
              <a:rPr lang="en-US" altLang="zh-CN" sz="2800" dirty="0" smtClean="0"/>
              <a:t>frameworks, having </a:t>
            </a:r>
            <a:r>
              <a:rPr lang="en-US" altLang="zh-CN" sz="2800" dirty="0"/>
              <a:t>a single proposed method which does not </a:t>
            </a:r>
            <a:endParaRPr lang="en-US" altLang="zh-CN" sz="2800" dirty="0" smtClean="0"/>
          </a:p>
          <a:p>
            <a:r>
              <a:rPr lang="en-US" altLang="zh-CN" sz="2800" dirty="0" smtClean="0"/>
              <a:t>separate </a:t>
            </a:r>
            <a:r>
              <a:rPr lang="en-US" altLang="zh-CN" sz="2800" dirty="0"/>
              <a:t>the process of </a:t>
            </a:r>
            <a:r>
              <a:rPr lang="en-US" altLang="zh-CN" sz="2800" dirty="0" smtClean="0"/>
              <a:t>the </a:t>
            </a:r>
            <a:r>
              <a:rPr lang="en-US" altLang="zh-CN" sz="2800" dirty="0"/>
              <a:t>detection proposal.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42825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Based (Two Stage) Frameworks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07" y="2187039"/>
            <a:ext cx="10598837" cy="32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956816" y="3026664"/>
            <a:ext cx="932688" cy="3291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33928" y="4715256"/>
            <a:ext cx="963168" cy="432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733544" y="2862072"/>
            <a:ext cx="932688" cy="402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96256" y="2168498"/>
            <a:ext cx="1222248" cy="46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61504" y="4817211"/>
            <a:ext cx="2093976" cy="458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333232" y="3026664"/>
            <a:ext cx="1222248" cy="46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104887" y="3026720"/>
            <a:ext cx="941341" cy="475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94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Based (Two Stage) Frameworks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55261" y="2037326"/>
            <a:ext cx="8428911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RCNN:</a:t>
            </a:r>
          </a:p>
          <a:p>
            <a:r>
              <a:rPr lang="en-US" altLang="zh-CN" sz="2800" dirty="0"/>
              <a:t>1, Region proposal computation via a selective search</a:t>
            </a:r>
            <a:endParaRPr lang="en-US" altLang="zh-CN" sz="2800" dirty="0" smtClean="0"/>
          </a:p>
          <a:p>
            <a:r>
              <a:rPr lang="en-US" altLang="zh-CN" sz="2800" dirty="0"/>
              <a:t>2, CNN model </a:t>
            </a:r>
            <a:r>
              <a:rPr lang="en-US" altLang="zh-CN" sz="2800" dirty="0" smtClean="0"/>
              <a:t>fine-tuning</a:t>
            </a:r>
          </a:p>
          <a:p>
            <a:r>
              <a:rPr lang="en-US" altLang="zh-CN" sz="2800" dirty="0"/>
              <a:t>3, Class specific SVM classifiers </a:t>
            </a:r>
            <a:r>
              <a:rPr lang="en-US" altLang="zh-CN" sz="2800" dirty="0" smtClean="0"/>
              <a:t>training</a:t>
            </a:r>
          </a:p>
          <a:p>
            <a:r>
              <a:rPr lang="en-US" altLang="zh-CN" sz="2800" dirty="0"/>
              <a:t>4, Class specific bounding box </a:t>
            </a:r>
            <a:r>
              <a:rPr lang="en-US" altLang="zh-CN" sz="2800" dirty="0" err="1"/>
              <a:t>regressor</a:t>
            </a:r>
            <a:r>
              <a:rPr lang="en-US" altLang="zh-CN" sz="2800" dirty="0"/>
              <a:t> training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65681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Based (Two Stage) Frameworks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644" y="1923064"/>
            <a:ext cx="9145239" cy="36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00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Based (Two Stage) Frameworks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156" y="2249174"/>
            <a:ext cx="999568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7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22348" y="1535240"/>
            <a:ext cx="81473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</a:rPr>
              <a:t>1, Introduce</a:t>
            </a:r>
          </a:p>
          <a:p>
            <a:r>
              <a:rPr lang="en-US" altLang="zh-CN" sz="4000" dirty="0"/>
              <a:t>2, Datasets , Evaluation </a:t>
            </a:r>
            <a:r>
              <a:rPr lang="en-US" altLang="zh-CN" sz="4000" dirty="0" smtClean="0"/>
              <a:t>Criteria</a:t>
            </a:r>
          </a:p>
          <a:p>
            <a:r>
              <a:rPr lang="en-US" altLang="zh-CN" sz="4000" dirty="0"/>
              <a:t>3, </a:t>
            </a:r>
            <a:r>
              <a:rPr lang="en-US" altLang="zh-CN" sz="4000" dirty="0" smtClean="0"/>
              <a:t>Frameworks</a:t>
            </a:r>
          </a:p>
          <a:p>
            <a:r>
              <a:rPr lang="en-US" altLang="zh-CN" sz="4000" dirty="0" smtClean="0"/>
              <a:t>4, Object Representation</a:t>
            </a:r>
          </a:p>
          <a:p>
            <a:r>
              <a:rPr lang="en-US" altLang="zh-CN" sz="4000" dirty="0" smtClean="0"/>
              <a:t>5, Context Modeling</a:t>
            </a:r>
          </a:p>
          <a:p>
            <a:r>
              <a:rPr lang="en-US" altLang="zh-CN" sz="4000" dirty="0"/>
              <a:t>6, Detection Proposal </a:t>
            </a:r>
            <a:r>
              <a:rPr lang="en-US" altLang="zh-CN" sz="4000" dirty="0" smtClean="0"/>
              <a:t>Methods</a:t>
            </a:r>
          </a:p>
          <a:p>
            <a:r>
              <a:rPr lang="en-US" altLang="zh-CN" sz="4000" dirty="0"/>
              <a:t>7, Other </a:t>
            </a:r>
            <a:r>
              <a:rPr lang="en-US" altLang="zh-CN" sz="4000" dirty="0" smtClean="0"/>
              <a:t>Issues</a:t>
            </a:r>
          </a:p>
          <a:p>
            <a:r>
              <a:rPr lang="en-US" altLang="zh-CN" sz="4000" dirty="0"/>
              <a:t>8, Discussion and Conclusion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64963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Based (Two Stage) Frameworks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296" y="1828176"/>
            <a:ext cx="937388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1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Based (Two Stage) Frameworks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40" y="1690688"/>
            <a:ext cx="9377271" cy="39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129" y="4616034"/>
            <a:ext cx="243183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55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Region Based (Two Stage) Frameworks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996041" y="3706033"/>
            <a:ext cx="1545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>
                <a:solidFill>
                  <a:srgbClr val="FF0000"/>
                </a:solidFill>
              </a:rPr>
              <a:t>ROIAlign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500" y="2092010"/>
            <a:ext cx="3421688" cy="33743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477" y="2266033"/>
            <a:ext cx="3049131" cy="288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608714" y="5097028"/>
            <a:ext cx="2234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Bilinear interpolation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546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 (One Stage) Frameworks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07" y="2187039"/>
            <a:ext cx="10598837" cy="32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4215384"/>
            <a:ext cx="1264920" cy="411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03120" y="4994223"/>
            <a:ext cx="963168" cy="4328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67421" y="4306824"/>
            <a:ext cx="932688" cy="402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91100" y="4740539"/>
            <a:ext cx="1222248" cy="46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15784" y="2366619"/>
            <a:ext cx="2093976" cy="458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07524" y="2990987"/>
            <a:ext cx="1222248" cy="4649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299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YOLO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725" y="1690688"/>
            <a:ext cx="9948549" cy="43200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9427464" y="1975104"/>
            <a:ext cx="64008" cy="44256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04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YOLO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695" y="951411"/>
            <a:ext cx="4097680" cy="54000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flipV="1">
            <a:off x="2075688" y="5989320"/>
            <a:ext cx="8394192" cy="914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88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YOLO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4" y="1690688"/>
            <a:ext cx="10058400" cy="403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6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YOLO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030" y="1152144"/>
            <a:ext cx="6379943" cy="54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65" y="3308095"/>
            <a:ext cx="3303015" cy="26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5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YOLO v2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02" y="586406"/>
            <a:ext cx="5372198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638" y="1479686"/>
            <a:ext cx="2365140" cy="216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24" y="4840159"/>
            <a:ext cx="4628573" cy="1080000"/>
          </a:xfrm>
          <a:prstGeom prst="rect">
            <a:avLst/>
          </a:prstGeom>
        </p:spPr>
      </p:pic>
      <p:sp>
        <p:nvSpPr>
          <p:cNvPr id="8" name="下箭头 7"/>
          <p:cNvSpPr/>
          <p:nvPr/>
        </p:nvSpPr>
        <p:spPr>
          <a:xfrm>
            <a:off x="1971872" y="3676075"/>
            <a:ext cx="804672" cy="11276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3255264" y="4239922"/>
            <a:ext cx="3008376" cy="1310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5120640" y="5797296"/>
            <a:ext cx="6803136" cy="182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66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YOLO v2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515" y="1827854"/>
            <a:ext cx="7734970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9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Generic object </a:t>
            </a:r>
            <a:r>
              <a:rPr lang="en-US" altLang="zh-CN" dirty="0" smtClean="0"/>
              <a:t>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7128"/>
            <a:ext cx="9358745" cy="164176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Generic object detection</a:t>
            </a:r>
            <a:r>
              <a:rPr lang="en-US" altLang="zh-CN" dirty="0"/>
              <a:t> </a:t>
            </a:r>
            <a:r>
              <a:rPr lang="en-US" altLang="zh-CN" dirty="0" smtClean="0"/>
              <a:t>: return </a:t>
            </a:r>
            <a:r>
              <a:rPr lang="en-US" altLang="zh-CN" dirty="0"/>
              <a:t>the spatial location and extent of each instance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100" y="3152421"/>
            <a:ext cx="451459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766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YOLO v2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6" y="1571816"/>
            <a:ext cx="8715130" cy="288000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694034" y="3682175"/>
            <a:ext cx="2654182" cy="769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953" y="3011816"/>
            <a:ext cx="479467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3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YOLO v3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95764"/>
            <a:ext cx="10058400" cy="468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YOLO </a:t>
            </a:r>
            <a:r>
              <a:rPr lang="en-US" altLang="zh-CN" dirty="0" err="1" smtClean="0"/>
              <a:t>nano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575" y="2833398"/>
            <a:ext cx="5646850" cy="1440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34529" y="2201918"/>
            <a:ext cx="3801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NetScore</a:t>
            </a:r>
            <a:r>
              <a:rPr lang="en-US" altLang="zh-CN" sz="2400" dirty="0"/>
              <a:t>: Design Principles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937" y="4643120"/>
            <a:ext cx="8713143" cy="8548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14435" y="5867699"/>
            <a:ext cx="8586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Max </a:t>
            </a:r>
            <a:r>
              <a:rPr lang="en-US" altLang="zh-CN" sz="2400" dirty="0" err="1" smtClean="0"/>
              <a:t>NetScore</a:t>
            </a:r>
            <a:r>
              <a:rPr lang="en-US" altLang="zh-CN" sz="2400" dirty="0" smtClean="0"/>
              <a:t> subject </a:t>
            </a:r>
            <a:r>
              <a:rPr lang="en-US" altLang="zh-CN" sz="2400" dirty="0"/>
              <a:t>to </a:t>
            </a:r>
            <a:r>
              <a:rPr lang="en-US" altLang="zh-CN" sz="2400" dirty="0" smtClean="0"/>
              <a:t>mean </a:t>
            </a:r>
            <a:r>
              <a:rPr lang="en-US" altLang="zh-CN" sz="2400" dirty="0"/>
              <a:t>average precision (</a:t>
            </a:r>
            <a:r>
              <a:rPr lang="en-US" altLang="zh-CN" sz="2400" dirty="0" err="1"/>
              <a:t>mAP</a:t>
            </a:r>
            <a:r>
              <a:rPr lang="en-US" altLang="zh-CN" sz="2400" dirty="0"/>
              <a:t>)  </a:t>
            </a:r>
            <a:r>
              <a:rPr lang="en-US" altLang="zh-CN" sz="2400" dirty="0" smtClean="0"/>
              <a:t>&gt; 65</a:t>
            </a:r>
            <a:r>
              <a:rPr lang="en-US" altLang="zh-CN" sz="2400" dirty="0"/>
              <a:t>%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48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YOLO-</a:t>
            </a:r>
            <a:r>
              <a:rPr lang="en-US" altLang="zh-CN" dirty="0" err="1" smtClean="0"/>
              <a:t>nano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42146" y="378156"/>
            <a:ext cx="6185296" cy="612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06" y="1360767"/>
            <a:ext cx="2232000" cy="216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13" y="4010804"/>
            <a:ext cx="2406030" cy="252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603" y="1360767"/>
            <a:ext cx="2514818" cy="1966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58" y="4322539"/>
            <a:ext cx="2817108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3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22348" y="1535240"/>
            <a:ext cx="81473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1, Introduce</a:t>
            </a:r>
          </a:p>
          <a:p>
            <a:r>
              <a:rPr lang="en-US" altLang="zh-CN" sz="4000" dirty="0"/>
              <a:t>2, Datasets , Evaluation </a:t>
            </a:r>
            <a:r>
              <a:rPr lang="en-US" altLang="zh-CN" sz="4000" dirty="0" smtClean="0"/>
              <a:t>Criteria</a:t>
            </a:r>
          </a:p>
          <a:p>
            <a:r>
              <a:rPr lang="en-US" altLang="zh-CN" sz="4000" dirty="0"/>
              <a:t>3, </a:t>
            </a:r>
            <a:r>
              <a:rPr lang="en-US" altLang="zh-CN" sz="4000" dirty="0" smtClean="0"/>
              <a:t>Frameworks</a:t>
            </a:r>
          </a:p>
          <a:p>
            <a:r>
              <a:rPr lang="en-US" altLang="zh-CN" sz="4000" dirty="0" smtClean="0">
                <a:solidFill>
                  <a:srgbClr val="FF0000"/>
                </a:solidFill>
              </a:rPr>
              <a:t>4, Object Representation</a:t>
            </a:r>
          </a:p>
          <a:p>
            <a:r>
              <a:rPr lang="en-US" altLang="zh-CN" sz="4000" dirty="0" smtClean="0"/>
              <a:t>5, Context Modeling</a:t>
            </a:r>
          </a:p>
          <a:p>
            <a:r>
              <a:rPr lang="en-US" altLang="zh-CN" sz="4000" dirty="0"/>
              <a:t>6, Detection Proposal </a:t>
            </a:r>
            <a:r>
              <a:rPr lang="en-US" altLang="zh-CN" sz="4000" dirty="0" smtClean="0"/>
              <a:t>Methods</a:t>
            </a:r>
          </a:p>
          <a:p>
            <a:r>
              <a:rPr lang="en-US" altLang="zh-CN" sz="4000" dirty="0"/>
              <a:t>7, Other </a:t>
            </a:r>
            <a:r>
              <a:rPr lang="en-US" altLang="zh-CN" sz="4000" dirty="0" smtClean="0"/>
              <a:t>Issues</a:t>
            </a:r>
          </a:p>
          <a:p>
            <a:r>
              <a:rPr lang="en-US" altLang="zh-CN" sz="4000" dirty="0"/>
              <a:t>8, Discussion and Conclusion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12406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Representation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097" y="1485529"/>
            <a:ext cx="5197219" cy="5040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3463790"/>
            <a:ext cx="30348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backbone </a:t>
            </a:r>
            <a:r>
              <a:rPr lang="en-US" altLang="zh-CN" sz="2800" dirty="0" smtClean="0"/>
              <a:t>network</a:t>
            </a:r>
            <a:endParaRPr lang="en-US" altLang="zh-CN" sz="2800" dirty="0"/>
          </a:p>
          <a:p>
            <a:r>
              <a:rPr lang="zh-CN" altLang="en-US" sz="2800" dirty="0" smtClean="0"/>
              <a:t>（</a:t>
            </a:r>
            <a:r>
              <a:rPr lang="en-US" altLang="zh-CN" sz="2800" dirty="0" smtClean="0"/>
              <a:t>DCNN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21891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Methods For Improving Object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0784" y="2167127"/>
            <a:ext cx="9653016" cy="4009835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Handling of Object Scale Variations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/>
              <a:t>Detecting with combined features of multiple layers;</a:t>
            </a:r>
          </a:p>
          <a:p>
            <a:pPr lvl="1"/>
            <a:r>
              <a:rPr lang="en-US" altLang="zh-CN" dirty="0"/>
              <a:t>Detecting at multiple layers;</a:t>
            </a:r>
          </a:p>
          <a:p>
            <a:pPr lvl="1"/>
            <a:r>
              <a:rPr lang="en-US" altLang="zh-CN" dirty="0"/>
              <a:t>Combinations of the above two methods</a:t>
            </a:r>
            <a:r>
              <a:rPr lang="en-US" altLang="zh-CN" dirty="0" smtClean="0"/>
              <a:t>.(such as : FPN)</a:t>
            </a:r>
          </a:p>
          <a:p>
            <a:r>
              <a:rPr lang="en-US" altLang="zh-CN" dirty="0"/>
              <a:t>Handling of Other </a:t>
            </a:r>
            <a:r>
              <a:rPr lang="en-US" altLang="zh-CN" dirty="0" err="1"/>
              <a:t>Intraclass</a:t>
            </a:r>
            <a:r>
              <a:rPr lang="en-US" altLang="zh-CN" dirty="0"/>
              <a:t> </a:t>
            </a:r>
            <a:r>
              <a:rPr lang="en-US" altLang="zh-CN" dirty="0" smtClean="0"/>
              <a:t>Variations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en-US" altLang="zh-CN" dirty="0"/>
              <a:t>Geometric transformations</a:t>
            </a:r>
            <a:r>
              <a:rPr lang="en-US" altLang="zh-CN" dirty="0" smtClean="0"/>
              <a:t>,</a:t>
            </a:r>
          </a:p>
          <a:p>
            <a:pPr lvl="1"/>
            <a:r>
              <a:rPr lang="en-US" altLang="zh-CN" dirty="0"/>
              <a:t>Occlusions</a:t>
            </a:r>
            <a:r>
              <a:rPr lang="en-US" altLang="zh-CN" dirty="0" smtClean="0"/>
              <a:t>,</a:t>
            </a:r>
          </a:p>
          <a:p>
            <a:pPr lvl="1"/>
            <a:r>
              <a:rPr lang="en-US" altLang="zh-CN" dirty="0"/>
              <a:t>Image </a:t>
            </a:r>
            <a:r>
              <a:rPr lang="en-US" altLang="zh-CN" dirty="0" smtClean="0"/>
              <a:t>degradations: Image </a:t>
            </a:r>
            <a:r>
              <a:rPr lang="en-US" altLang="zh-CN" dirty="0"/>
              <a:t>degradation is the act of loss of quality of an image due to different reasons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434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Methods For Improving Object Representation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9384"/>
            <a:ext cx="3142450" cy="43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515" y="3904848"/>
            <a:ext cx="3529779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02" y="1818000"/>
            <a:ext cx="2870814" cy="43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116" y="3292200"/>
            <a:ext cx="2399966" cy="3240000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5758946" y="1275948"/>
            <a:ext cx="47494" cy="55089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271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Methods For Improving Object Representation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804" y="2317949"/>
            <a:ext cx="4292663" cy="3063350"/>
          </a:xfrm>
          <a:prstGeom prst="rect">
            <a:avLst/>
          </a:prstGeom>
        </p:spPr>
      </p:pic>
      <p:pic>
        <p:nvPicPr>
          <p:cNvPr id="1026" name="Picture 2" descr="https://img-blog.csdn.net/20170715175257862?watermark/2/text/aHR0cDovL2Jsb2cuY3Nkbi5uZXQvRmF0ZV9mamg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55" y="2317949"/>
            <a:ext cx="6315075" cy="237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130514" y="4855271"/>
            <a:ext cx="2076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deconvolution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9570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Methods For Improving Object Representation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0784" y="2167127"/>
            <a:ext cx="9653016" cy="4009835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Handling </a:t>
            </a:r>
            <a:r>
              <a:rPr lang="en-US" altLang="zh-CN" dirty="0">
                <a:solidFill>
                  <a:srgbClr val="FF0000"/>
                </a:solidFill>
              </a:rPr>
              <a:t>of Other </a:t>
            </a:r>
            <a:r>
              <a:rPr lang="en-US" altLang="zh-CN" dirty="0" err="1">
                <a:solidFill>
                  <a:srgbClr val="FF0000"/>
                </a:solidFill>
              </a:rPr>
              <a:t>Intraclass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Variations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Geometric transformations</a:t>
            </a:r>
            <a:r>
              <a:rPr lang="en-US" altLang="zh-CN" dirty="0" smtClean="0"/>
              <a:t>,</a:t>
            </a:r>
          </a:p>
          <a:p>
            <a:pPr lvl="2"/>
            <a:r>
              <a:rPr lang="en-US" altLang="zh-CN" dirty="0"/>
              <a:t>Data </a:t>
            </a:r>
            <a:r>
              <a:rPr lang="en-US" altLang="zh-CN" dirty="0" smtClean="0"/>
              <a:t>Augmentation</a:t>
            </a:r>
          </a:p>
          <a:p>
            <a:pPr lvl="2"/>
            <a:r>
              <a:rPr lang="en-US" altLang="zh-CN" dirty="0"/>
              <a:t>Deformable Part based Models</a:t>
            </a:r>
          </a:p>
          <a:p>
            <a:pPr lvl="1"/>
            <a:r>
              <a:rPr lang="en-US" altLang="zh-CN" dirty="0" smtClean="0"/>
              <a:t>Occlusions,</a:t>
            </a:r>
          </a:p>
          <a:p>
            <a:pPr lvl="2"/>
            <a:r>
              <a:rPr lang="en-US" altLang="zh-CN" dirty="0" smtClean="0"/>
              <a:t>GAN</a:t>
            </a:r>
          </a:p>
          <a:p>
            <a:pPr lvl="1"/>
            <a:r>
              <a:rPr lang="en-US" altLang="zh-CN" dirty="0"/>
              <a:t>Image </a:t>
            </a:r>
            <a:r>
              <a:rPr lang="en-US" altLang="zh-CN" dirty="0" smtClean="0"/>
              <a:t>degradations: Image </a:t>
            </a:r>
            <a:r>
              <a:rPr lang="en-US" altLang="zh-CN" dirty="0"/>
              <a:t>degradation is the act of loss of quality of an image due to different reasons</a:t>
            </a:r>
          </a:p>
          <a:p>
            <a:pPr lvl="2"/>
            <a:r>
              <a:rPr lang="en-US" altLang="zh-CN" dirty="0" smtClean="0"/>
              <a:t>No answer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57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Generic object detection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419" y="2055821"/>
            <a:ext cx="687710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66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22348" y="1535240"/>
            <a:ext cx="81473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1, Introduce</a:t>
            </a:r>
          </a:p>
          <a:p>
            <a:r>
              <a:rPr lang="en-US" altLang="zh-CN" sz="4000" dirty="0"/>
              <a:t>2, Datasets , Evaluation </a:t>
            </a:r>
            <a:r>
              <a:rPr lang="en-US" altLang="zh-CN" sz="4000" dirty="0" smtClean="0"/>
              <a:t>Criteria</a:t>
            </a:r>
          </a:p>
          <a:p>
            <a:r>
              <a:rPr lang="en-US" altLang="zh-CN" sz="4000" dirty="0"/>
              <a:t>3, </a:t>
            </a:r>
            <a:r>
              <a:rPr lang="en-US" altLang="zh-CN" sz="4000" dirty="0" smtClean="0"/>
              <a:t>Frameworks</a:t>
            </a:r>
          </a:p>
          <a:p>
            <a:r>
              <a:rPr lang="en-US" altLang="zh-CN" sz="4000" dirty="0" smtClean="0"/>
              <a:t>4, Object Representation</a:t>
            </a:r>
          </a:p>
          <a:p>
            <a:r>
              <a:rPr lang="en-US" altLang="zh-CN" sz="4000" dirty="0" smtClean="0">
                <a:solidFill>
                  <a:srgbClr val="FF0000"/>
                </a:solidFill>
              </a:rPr>
              <a:t>5, Context Modeling</a:t>
            </a:r>
          </a:p>
          <a:p>
            <a:r>
              <a:rPr lang="en-US" altLang="zh-CN" sz="4000" dirty="0"/>
              <a:t>6, Detection Proposal </a:t>
            </a:r>
            <a:r>
              <a:rPr lang="en-US" altLang="zh-CN" sz="4000" dirty="0" smtClean="0"/>
              <a:t>Methods</a:t>
            </a:r>
          </a:p>
          <a:p>
            <a:r>
              <a:rPr lang="en-US" altLang="zh-CN" sz="4000" dirty="0"/>
              <a:t>7, Other </a:t>
            </a:r>
            <a:r>
              <a:rPr lang="en-US" altLang="zh-CN" sz="4000" dirty="0" smtClean="0"/>
              <a:t>Issues</a:t>
            </a:r>
          </a:p>
          <a:p>
            <a:r>
              <a:rPr lang="en-US" altLang="zh-CN" sz="4000" dirty="0"/>
              <a:t>8, Discussion and Conclusion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443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 Modeling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Semantic context</a:t>
            </a:r>
            <a:r>
              <a:rPr lang="en-US" altLang="zh-CN" dirty="0" smtClean="0"/>
              <a:t>: The likelihood of an object to be found in some scenes, but not in others;</a:t>
            </a:r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Spatial context</a:t>
            </a:r>
            <a:r>
              <a:rPr lang="en-US" altLang="zh-CN" dirty="0" smtClean="0"/>
              <a:t>: The likelihood of finding an object in some position and not others with respect to other objects in the scene;</a:t>
            </a:r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Scale context</a:t>
            </a:r>
            <a:r>
              <a:rPr lang="en-US" altLang="zh-CN" dirty="0" smtClean="0"/>
              <a:t>: Objects have a limited set of sizes relative to other objects in the scene.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461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Context Modeling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Global </a:t>
            </a:r>
            <a:r>
              <a:rPr lang="en-US" altLang="zh-CN" dirty="0" smtClean="0">
                <a:solidFill>
                  <a:srgbClr val="FF0000"/>
                </a:solidFill>
              </a:rPr>
              <a:t>Context</a:t>
            </a:r>
            <a:r>
              <a:rPr lang="en-US" altLang="zh-CN" dirty="0" smtClean="0"/>
              <a:t>: </a:t>
            </a:r>
            <a:r>
              <a:rPr lang="en-US" altLang="zh-CN" dirty="0"/>
              <a:t>refers to image or scene level </a:t>
            </a:r>
            <a:r>
              <a:rPr lang="en-US" altLang="zh-CN" dirty="0" smtClean="0"/>
              <a:t>contexts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Local context</a:t>
            </a:r>
            <a:r>
              <a:rPr lang="en-US" altLang="zh-CN" dirty="0"/>
              <a:t>: considers the relationship among </a:t>
            </a:r>
            <a:r>
              <a:rPr lang="en-US" altLang="zh-CN" dirty="0" smtClean="0"/>
              <a:t>locally nearby </a:t>
            </a:r>
            <a:r>
              <a:rPr lang="en-US" altLang="zh-CN" dirty="0"/>
              <a:t>objects, as well as the interactions between an object and its surrounding area. </a:t>
            </a:r>
            <a:r>
              <a:rPr lang="en-US" altLang="zh-CN" dirty="0" smtClean="0">
                <a:solidFill>
                  <a:srgbClr val="FF0000"/>
                </a:solidFill>
              </a:rPr>
              <a:t>A </a:t>
            </a:r>
            <a:r>
              <a:rPr lang="en-US" altLang="zh-CN" dirty="0">
                <a:solidFill>
                  <a:srgbClr val="FF0000"/>
                </a:solidFill>
              </a:rPr>
              <a:t>simpler idea: enlarging the detection window size to extract some form of local </a:t>
            </a:r>
            <a:r>
              <a:rPr lang="en-US" altLang="zh-CN" dirty="0" smtClean="0">
                <a:solidFill>
                  <a:srgbClr val="FF0000"/>
                </a:solidFill>
              </a:rPr>
              <a:t>context .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6839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22348" y="1535240"/>
            <a:ext cx="81473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1, Introduce</a:t>
            </a:r>
          </a:p>
          <a:p>
            <a:r>
              <a:rPr lang="en-US" altLang="zh-CN" sz="4000" dirty="0"/>
              <a:t>2, Datasets , Evaluation </a:t>
            </a:r>
            <a:r>
              <a:rPr lang="en-US" altLang="zh-CN" sz="4000" dirty="0" smtClean="0"/>
              <a:t>Criteria</a:t>
            </a:r>
          </a:p>
          <a:p>
            <a:r>
              <a:rPr lang="en-US" altLang="zh-CN" sz="4000" dirty="0"/>
              <a:t>3, </a:t>
            </a:r>
            <a:r>
              <a:rPr lang="en-US" altLang="zh-CN" sz="4000" dirty="0" smtClean="0"/>
              <a:t>Frameworks</a:t>
            </a:r>
          </a:p>
          <a:p>
            <a:r>
              <a:rPr lang="en-US" altLang="zh-CN" sz="4000" dirty="0" smtClean="0"/>
              <a:t>4, Object Representation</a:t>
            </a:r>
          </a:p>
          <a:p>
            <a:r>
              <a:rPr lang="en-US" altLang="zh-CN" sz="4000" dirty="0" smtClean="0"/>
              <a:t>5, Context Modeling</a:t>
            </a:r>
          </a:p>
          <a:p>
            <a:r>
              <a:rPr lang="en-US" altLang="zh-CN" sz="4000" dirty="0">
                <a:solidFill>
                  <a:srgbClr val="FF0000"/>
                </a:solidFill>
              </a:rPr>
              <a:t>6, Detection Proposal </a:t>
            </a:r>
            <a:r>
              <a:rPr lang="en-US" altLang="zh-CN" sz="4000" dirty="0" smtClean="0">
                <a:solidFill>
                  <a:srgbClr val="FF0000"/>
                </a:solidFill>
              </a:rPr>
              <a:t>Methods</a:t>
            </a:r>
          </a:p>
          <a:p>
            <a:r>
              <a:rPr lang="en-US" altLang="zh-CN" sz="4000" dirty="0"/>
              <a:t>7, Other </a:t>
            </a:r>
            <a:r>
              <a:rPr lang="en-US" altLang="zh-CN" sz="4000" dirty="0" smtClean="0"/>
              <a:t>Issues</a:t>
            </a:r>
          </a:p>
          <a:p>
            <a:r>
              <a:rPr lang="en-US" altLang="zh-CN" sz="4000" dirty="0"/>
              <a:t>8, Discussion and Conclusion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374291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Detection Proposal Methods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45464" y="209085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4000" dirty="0" smtClean="0"/>
              <a:t>Object proposals: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908" y="3131671"/>
            <a:ext cx="949189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74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Detection Proposal Methods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72768" y="2450591"/>
            <a:ext cx="9781032" cy="3726371"/>
          </a:xfrm>
        </p:spPr>
        <p:txBody>
          <a:bodyPr/>
          <a:lstStyle/>
          <a:p>
            <a:r>
              <a:rPr lang="en-US" altLang="zh-CN" dirty="0"/>
              <a:t>Bounding Box Proposal </a:t>
            </a:r>
            <a:r>
              <a:rPr lang="en-US" altLang="zh-CN" dirty="0" smtClean="0"/>
              <a:t>Methods</a:t>
            </a:r>
          </a:p>
          <a:p>
            <a:pPr lvl="1"/>
            <a:r>
              <a:rPr lang="en-US" altLang="zh-CN" dirty="0" smtClean="0"/>
              <a:t>Such as RPN</a:t>
            </a:r>
          </a:p>
          <a:p>
            <a:endParaRPr lang="en-US" altLang="zh-CN" dirty="0"/>
          </a:p>
          <a:p>
            <a:r>
              <a:rPr lang="en-US" altLang="zh-CN" dirty="0"/>
              <a:t>Object Segment Proposal </a:t>
            </a:r>
            <a:r>
              <a:rPr lang="en-US" altLang="zh-CN" dirty="0" smtClean="0"/>
              <a:t>Methods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63967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22348" y="1535240"/>
            <a:ext cx="81473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1, Introduce</a:t>
            </a:r>
          </a:p>
          <a:p>
            <a:r>
              <a:rPr lang="en-US" altLang="zh-CN" sz="4000" dirty="0"/>
              <a:t>2, Datasets , Evaluation </a:t>
            </a:r>
            <a:r>
              <a:rPr lang="en-US" altLang="zh-CN" sz="4000" dirty="0" smtClean="0"/>
              <a:t>Criteria</a:t>
            </a:r>
          </a:p>
          <a:p>
            <a:r>
              <a:rPr lang="en-US" altLang="zh-CN" sz="4000" dirty="0"/>
              <a:t>3, </a:t>
            </a:r>
            <a:r>
              <a:rPr lang="en-US" altLang="zh-CN" sz="4000" dirty="0" smtClean="0"/>
              <a:t>Frameworks</a:t>
            </a:r>
          </a:p>
          <a:p>
            <a:r>
              <a:rPr lang="en-US" altLang="zh-CN" sz="4000" dirty="0" smtClean="0"/>
              <a:t>4, Object Representation</a:t>
            </a:r>
          </a:p>
          <a:p>
            <a:r>
              <a:rPr lang="en-US" altLang="zh-CN" sz="4000" dirty="0" smtClean="0"/>
              <a:t>5, Context Modeling</a:t>
            </a:r>
          </a:p>
          <a:p>
            <a:r>
              <a:rPr lang="en-US" altLang="zh-CN" sz="4000" dirty="0"/>
              <a:t>6, Detection Proposal </a:t>
            </a:r>
            <a:r>
              <a:rPr lang="en-US" altLang="zh-CN" sz="4000" dirty="0" smtClean="0"/>
              <a:t>Methods</a:t>
            </a:r>
          </a:p>
          <a:p>
            <a:r>
              <a:rPr lang="en-US" altLang="zh-CN" sz="4000" dirty="0">
                <a:solidFill>
                  <a:srgbClr val="FF0000"/>
                </a:solidFill>
              </a:rPr>
              <a:t>7, Other </a:t>
            </a:r>
            <a:r>
              <a:rPr lang="en-US" altLang="zh-CN" sz="4000" dirty="0" smtClean="0">
                <a:solidFill>
                  <a:srgbClr val="FF0000"/>
                </a:solidFill>
              </a:rPr>
              <a:t>Issues</a:t>
            </a:r>
          </a:p>
          <a:p>
            <a:r>
              <a:rPr lang="en-US" altLang="zh-CN" sz="4000" dirty="0"/>
              <a:t>8, Discussion and Conclusion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50746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</a:t>
            </a:r>
            <a:r>
              <a:rPr lang="en-US" altLang="zh-CN" dirty="0" smtClean="0"/>
              <a:t>Issues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Reducing Localization </a:t>
            </a:r>
            <a:r>
              <a:rPr lang="en-US" altLang="zh-CN" dirty="0" smtClean="0"/>
              <a:t>Error</a:t>
            </a:r>
          </a:p>
          <a:p>
            <a:pPr lvl="1"/>
            <a:r>
              <a:rPr lang="en-US" altLang="zh-CN" dirty="0"/>
              <a:t>Bounding boxes are only a crude approximation for articulated </a:t>
            </a:r>
            <a:r>
              <a:rPr lang="en-US" altLang="zh-CN" dirty="0" smtClean="0"/>
              <a:t>objects</a:t>
            </a:r>
          </a:p>
          <a:p>
            <a:pPr lvl="1"/>
            <a:r>
              <a:rPr lang="en-US" altLang="zh-CN" dirty="0" smtClean="0"/>
              <a:t>Answer : MRCNN </a:t>
            </a:r>
            <a:r>
              <a:rPr lang="en-US" altLang="zh-CN" dirty="0"/>
              <a:t>introduces iterative bounding box </a:t>
            </a:r>
            <a:r>
              <a:rPr lang="en-US" altLang="zh-CN" dirty="0" smtClean="0"/>
              <a:t>regression</a:t>
            </a:r>
          </a:p>
          <a:p>
            <a:endParaRPr lang="en-US" altLang="zh-CN" dirty="0"/>
          </a:p>
          <a:p>
            <a:r>
              <a:rPr lang="en-US" altLang="zh-CN" dirty="0"/>
              <a:t>Class Imbalance </a:t>
            </a:r>
            <a:r>
              <a:rPr lang="en-US" altLang="zh-CN" dirty="0" smtClean="0"/>
              <a:t>Handling</a:t>
            </a:r>
          </a:p>
          <a:p>
            <a:pPr lvl="1"/>
            <a:r>
              <a:rPr lang="en-US" altLang="zh-CN" dirty="0"/>
              <a:t>the serious imbalance between the number of labeled object instances and the number </a:t>
            </a:r>
            <a:r>
              <a:rPr lang="en-US" altLang="zh-CN" dirty="0" smtClean="0"/>
              <a:t>of background </a:t>
            </a:r>
            <a:r>
              <a:rPr lang="en-US" altLang="zh-CN" dirty="0"/>
              <a:t>examples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Answer : the </a:t>
            </a:r>
            <a:r>
              <a:rPr lang="en-US" altLang="zh-CN" dirty="0"/>
              <a:t>region proposal stage rapidly filters out most background regions and proposes a small number of object candidates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64236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792224" y="1562672"/>
            <a:ext cx="81473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1, Introduce</a:t>
            </a:r>
          </a:p>
          <a:p>
            <a:r>
              <a:rPr lang="en-US" altLang="zh-CN" sz="4000" dirty="0"/>
              <a:t>2, Datasets , Evaluation </a:t>
            </a:r>
            <a:r>
              <a:rPr lang="en-US" altLang="zh-CN" sz="4000" dirty="0" smtClean="0"/>
              <a:t>Criteria</a:t>
            </a:r>
          </a:p>
          <a:p>
            <a:r>
              <a:rPr lang="en-US" altLang="zh-CN" sz="4000" dirty="0"/>
              <a:t>3, </a:t>
            </a:r>
            <a:r>
              <a:rPr lang="en-US" altLang="zh-CN" sz="4000" dirty="0" smtClean="0"/>
              <a:t>Frameworks</a:t>
            </a:r>
          </a:p>
          <a:p>
            <a:r>
              <a:rPr lang="en-US" altLang="zh-CN" sz="4000" dirty="0" smtClean="0"/>
              <a:t>4, Object Representation</a:t>
            </a:r>
          </a:p>
          <a:p>
            <a:r>
              <a:rPr lang="en-US" altLang="zh-CN" sz="4000" dirty="0" smtClean="0"/>
              <a:t>5, Context Modeling</a:t>
            </a:r>
          </a:p>
          <a:p>
            <a:r>
              <a:rPr lang="en-US" altLang="zh-CN" sz="4000" dirty="0"/>
              <a:t>6, Detection Proposal </a:t>
            </a:r>
            <a:r>
              <a:rPr lang="en-US" altLang="zh-CN" sz="4000" dirty="0" smtClean="0"/>
              <a:t>Methods</a:t>
            </a:r>
          </a:p>
          <a:p>
            <a:r>
              <a:rPr lang="en-US" altLang="zh-CN" sz="4000" dirty="0"/>
              <a:t>7, Other </a:t>
            </a:r>
            <a:r>
              <a:rPr lang="en-US" altLang="zh-CN" sz="4000" dirty="0" smtClean="0"/>
              <a:t>Issues</a:t>
            </a:r>
          </a:p>
          <a:p>
            <a:r>
              <a:rPr lang="en-US" altLang="zh-CN" sz="4000" dirty="0">
                <a:solidFill>
                  <a:srgbClr val="FF0000"/>
                </a:solidFill>
              </a:rPr>
              <a:t>8, Discussion and Conclusion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938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 and 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21407"/>
            <a:ext cx="10515600" cy="4055555"/>
          </a:xfrm>
        </p:spPr>
        <p:txBody>
          <a:bodyPr/>
          <a:lstStyle/>
          <a:p>
            <a:r>
              <a:rPr lang="en-US" altLang="zh-CN" dirty="0"/>
              <a:t>Detection Frameworks</a:t>
            </a:r>
            <a:r>
              <a:rPr lang="en-US" altLang="zh-CN" dirty="0" smtClean="0"/>
              <a:t>:  </a:t>
            </a:r>
            <a:r>
              <a:rPr lang="en-US" altLang="zh-CN" dirty="0"/>
              <a:t>Two </a:t>
            </a:r>
            <a:r>
              <a:rPr lang="en-US" altLang="zh-CN" dirty="0" smtClean="0"/>
              <a:t>Stage   vs   One Stage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two-stage </a:t>
            </a:r>
            <a:r>
              <a:rPr lang="en-US" altLang="zh-CN" dirty="0" smtClean="0"/>
              <a:t>detectors generally </a:t>
            </a:r>
            <a:r>
              <a:rPr lang="en-US" altLang="zh-CN" dirty="0"/>
              <a:t>produce higher detection accuracies than </a:t>
            </a:r>
            <a:r>
              <a:rPr lang="en-US" altLang="zh-CN" dirty="0" smtClean="0"/>
              <a:t>one-stage</a:t>
            </a:r>
          </a:p>
          <a:p>
            <a:pPr lvl="1"/>
            <a:r>
              <a:rPr lang="en-US" altLang="zh-CN" dirty="0" smtClean="0"/>
              <a:t>One-stage SSD is </a:t>
            </a:r>
            <a:r>
              <a:rPr lang="en-US" altLang="zh-CN" dirty="0"/>
              <a:t>less sensitive </a:t>
            </a:r>
            <a:r>
              <a:rPr lang="en-US" altLang="zh-CN" dirty="0" smtClean="0"/>
              <a:t>to </a:t>
            </a:r>
            <a:r>
              <a:rPr lang="en-US" altLang="zh-CN" dirty="0"/>
              <a:t>the quality of the </a:t>
            </a:r>
            <a:r>
              <a:rPr lang="en-US" altLang="zh-CN" dirty="0" smtClean="0"/>
              <a:t>backbone network</a:t>
            </a:r>
          </a:p>
          <a:p>
            <a:pPr lvl="1"/>
            <a:r>
              <a:rPr lang="en-US" altLang="zh-CN" dirty="0"/>
              <a:t>One-stage detectors are </a:t>
            </a:r>
            <a:r>
              <a:rPr lang="en-US" altLang="zh-CN" dirty="0" smtClean="0"/>
              <a:t>generally faster </a:t>
            </a:r>
            <a:r>
              <a:rPr lang="en-US" altLang="zh-CN" dirty="0"/>
              <a:t>than two-stage ones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3337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Generic object detection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13394" y="3337894"/>
            <a:ext cx="2393604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high efficiency</a:t>
            </a: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3600" dirty="0" smtClean="0">
                <a:solidFill>
                  <a:srgbClr val="002060"/>
                </a:solidFill>
              </a:rPr>
              <a:t>  VS</a:t>
            </a:r>
            <a:r>
              <a:rPr lang="en-US" altLang="zh-CN" sz="2800" dirty="0" smtClean="0">
                <a:solidFill>
                  <a:srgbClr val="002060"/>
                </a:solidFill>
              </a:rPr>
              <a:t> </a:t>
            </a: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accuracy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192" y="1690688"/>
            <a:ext cx="703657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19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 and 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Research </a:t>
            </a:r>
            <a:r>
              <a:rPr lang="en-US" altLang="zh-CN" dirty="0" smtClean="0"/>
              <a:t>Directions</a:t>
            </a:r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/>
              <a:t>Compact and Efficient CNN </a:t>
            </a:r>
            <a:r>
              <a:rPr lang="en-US" altLang="zh-CN" dirty="0" smtClean="0"/>
              <a:t>Features</a:t>
            </a:r>
          </a:p>
          <a:p>
            <a:pPr lvl="1"/>
            <a:r>
              <a:rPr lang="en-US" altLang="zh-CN" dirty="0" smtClean="0"/>
              <a:t>Better </a:t>
            </a:r>
            <a:r>
              <a:rPr lang="en-US" altLang="zh-CN" dirty="0"/>
              <a:t>and More Efficient Detection </a:t>
            </a:r>
            <a:r>
              <a:rPr lang="en-US" altLang="zh-CN" dirty="0" smtClean="0"/>
              <a:t>Frameworks</a:t>
            </a:r>
          </a:p>
          <a:p>
            <a:pPr lvl="1"/>
            <a:r>
              <a:rPr lang="en-US" altLang="zh-CN" dirty="0"/>
              <a:t>Automatic Neural Architecture </a:t>
            </a:r>
            <a:r>
              <a:rPr lang="en-US" altLang="zh-CN" dirty="0" smtClean="0"/>
              <a:t>Search</a:t>
            </a:r>
          </a:p>
          <a:p>
            <a:pPr lvl="1"/>
            <a:r>
              <a:rPr lang="en-US" altLang="zh-CN" dirty="0"/>
              <a:t>Weakly Supervised </a:t>
            </a:r>
            <a:r>
              <a:rPr lang="en-US" altLang="zh-CN" dirty="0" smtClean="0"/>
              <a:t>Detection</a:t>
            </a:r>
          </a:p>
          <a:p>
            <a:pPr lvl="1"/>
            <a:r>
              <a:rPr lang="en-US" altLang="zh-CN" dirty="0"/>
              <a:t>Few / Zero Shot Object </a:t>
            </a:r>
            <a:r>
              <a:rPr lang="en-US" altLang="zh-CN" dirty="0" smtClean="0"/>
              <a:t>Detection</a:t>
            </a:r>
          </a:p>
          <a:p>
            <a:pPr lvl="1"/>
            <a:r>
              <a:rPr lang="en-US" altLang="zh-CN" dirty="0" smtClean="0"/>
              <a:t>3D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7445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88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Generic object detection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557" y="1937893"/>
            <a:ext cx="8460901" cy="354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4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Generic object detection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52" y="2059912"/>
            <a:ext cx="1078684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8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22348" y="1535240"/>
            <a:ext cx="81473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1, Introduce</a:t>
            </a:r>
          </a:p>
          <a:p>
            <a:r>
              <a:rPr lang="en-US" altLang="zh-CN" sz="4000" dirty="0">
                <a:solidFill>
                  <a:srgbClr val="FF0000"/>
                </a:solidFill>
              </a:rPr>
              <a:t>2, Datasets , Evaluation </a:t>
            </a:r>
            <a:r>
              <a:rPr lang="en-US" altLang="zh-CN" sz="4000" dirty="0" smtClean="0">
                <a:solidFill>
                  <a:srgbClr val="FF0000"/>
                </a:solidFill>
              </a:rPr>
              <a:t>Criteria</a:t>
            </a:r>
          </a:p>
          <a:p>
            <a:r>
              <a:rPr lang="en-US" altLang="zh-CN" sz="4000" dirty="0"/>
              <a:t>3, </a:t>
            </a:r>
            <a:r>
              <a:rPr lang="en-US" altLang="zh-CN" sz="4000" dirty="0" smtClean="0"/>
              <a:t>Frameworks</a:t>
            </a:r>
          </a:p>
          <a:p>
            <a:r>
              <a:rPr lang="en-US" altLang="zh-CN" sz="4000" dirty="0" smtClean="0"/>
              <a:t>4, Object Representation</a:t>
            </a:r>
          </a:p>
          <a:p>
            <a:r>
              <a:rPr lang="en-US" altLang="zh-CN" sz="4000" dirty="0" smtClean="0"/>
              <a:t>5, Context Modeling</a:t>
            </a:r>
          </a:p>
          <a:p>
            <a:r>
              <a:rPr lang="en-US" altLang="zh-CN" sz="4000" dirty="0"/>
              <a:t>6, Detection Proposal </a:t>
            </a:r>
            <a:r>
              <a:rPr lang="en-US" altLang="zh-CN" sz="4000" dirty="0" smtClean="0"/>
              <a:t>Methods</a:t>
            </a:r>
          </a:p>
          <a:p>
            <a:r>
              <a:rPr lang="en-US" altLang="zh-CN" sz="4000" dirty="0"/>
              <a:t>7, Other </a:t>
            </a:r>
            <a:r>
              <a:rPr lang="en-US" altLang="zh-CN" sz="4000" dirty="0" smtClean="0"/>
              <a:t>Issues</a:t>
            </a:r>
          </a:p>
          <a:p>
            <a:r>
              <a:rPr lang="en-US" altLang="zh-CN" sz="4000" dirty="0"/>
              <a:t>8, Discussion and Conclusion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022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72184" y="1881878"/>
            <a:ext cx="866810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the most </a:t>
            </a:r>
            <a:r>
              <a:rPr lang="en-US" altLang="zh-CN" sz="2800" dirty="0" smtClean="0"/>
              <a:t>representative models </a:t>
            </a:r>
            <a:r>
              <a:rPr lang="en-US" altLang="zh-CN" sz="2800" dirty="0"/>
              <a:t>of deep </a:t>
            </a:r>
            <a:r>
              <a:rPr lang="en-US" altLang="zh-CN" sz="2800" dirty="0" smtClean="0"/>
              <a:t>learning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r>
              <a:rPr lang="en-US" altLang="zh-CN" sz="2800" dirty="0"/>
              <a:t>Convolutional Neural Networks (CNNs</a:t>
            </a:r>
            <a:r>
              <a:rPr lang="en-US" altLang="zh-CN" sz="2800" dirty="0" smtClean="0"/>
              <a:t>)</a:t>
            </a:r>
          </a:p>
          <a:p>
            <a:endParaRPr lang="en-US" altLang="zh-CN" sz="2800" dirty="0"/>
          </a:p>
          <a:p>
            <a:r>
              <a:rPr lang="en-US" altLang="zh-CN" sz="2800" dirty="0"/>
              <a:t>four famous datasets</a:t>
            </a:r>
            <a:r>
              <a:rPr lang="en-US" altLang="zh-CN" sz="2800" dirty="0" smtClean="0"/>
              <a:t>:</a:t>
            </a:r>
          </a:p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，</a:t>
            </a:r>
            <a:r>
              <a:rPr lang="en-US" altLang="zh-CN" sz="2800" dirty="0"/>
              <a:t>PASCAL </a:t>
            </a:r>
            <a:r>
              <a:rPr lang="en-US" altLang="zh-CN" sz="2800" dirty="0" smtClean="0"/>
              <a:t>VOC</a:t>
            </a:r>
          </a:p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ImageNet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Large Scale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r>
              <a:rPr lang="en-US" altLang="zh-CN" sz="2800" dirty="0" smtClean="0"/>
              <a:t>3</a:t>
            </a:r>
            <a:r>
              <a:rPr lang="zh-CN" altLang="en-US" sz="2800" dirty="0" smtClean="0"/>
              <a:t>，</a:t>
            </a:r>
            <a:r>
              <a:rPr lang="en-US" altLang="zh-CN" sz="2800" dirty="0"/>
              <a:t>MS </a:t>
            </a:r>
            <a:r>
              <a:rPr lang="en-US" altLang="zh-CN" sz="2800" dirty="0" smtClean="0"/>
              <a:t>COCO</a:t>
            </a:r>
            <a:r>
              <a:rPr lang="zh-CN" altLang="en-US" sz="2800" dirty="0" smtClean="0"/>
              <a:t>（</a:t>
            </a:r>
            <a:r>
              <a:rPr lang="en-US" altLang="zh-CN" sz="2800" dirty="0"/>
              <a:t> complex everyday </a:t>
            </a:r>
            <a:r>
              <a:rPr lang="en-US" altLang="zh-CN" sz="2800" dirty="0" smtClean="0"/>
              <a:t>scenes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，</a:t>
            </a:r>
            <a:r>
              <a:rPr lang="en-US" altLang="zh-CN" sz="2800" dirty="0"/>
              <a:t>Open </a:t>
            </a:r>
            <a:r>
              <a:rPr lang="en-US" altLang="zh-CN" sz="2800" dirty="0" smtClean="0"/>
              <a:t>Images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largest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271047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.4795"/>
  <p:tag name="ORIGINALWIDTH" val="2076.49"/>
  <p:tag name="LATEXADDIN" val="\documentclass{article}&#10;\usepackage{amsmath}&#10;\pagestyle{empty}&#10;\begin{document}&#10;&#10;Confidence= $\operatorname{Pr}(\text { Object }) * \mathrm{IOU}_{\text {pred }}^{\text {truth } h}$&#10;&#10;&#10;\end{document}"/>
  <p:tag name="IGUANATEXSIZE" val="20"/>
  <p:tag name="IGUANATEXCURSOR" val="82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0.6974"/>
  <p:tag name="ORIGINALWIDTH" val="4287.964"/>
  <p:tag name="LATEXADDIN" val="\documentclass{article}&#10;\usepackage{amsmath}&#10;\pagestyle{empty}&#10;\begin{document}&#10;&#10;where $a(\mathcal{N})$ is the accuracy of the network, $p(\mathcal{N})$ is the number of parameters in the network,&#10;$m(\mathcal{N})$ is the number of multiply-accumulate (MAC) operations performed during network inference,&#10;&#10;&#10;\end{document}"/>
  <p:tag name="IGUANATEXSIZE" val="20"/>
  <p:tag name="IGUANATEXCURSOR" val="303"/>
  <p:tag name="TRANSPARENCY" val="True"/>
  <p:tag name="FILENAME" val=""/>
  <p:tag name="LATEXENGINEID" val="0"/>
  <p:tag name="TEMPFOLDER" val="D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4786</TotalTime>
  <Words>2403</Words>
  <Application>Microsoft Office PowerPoint</Application>
  <PresentationFormat>宽屏</PresentationFormat>
  <Paragraphs>320</Paragraphs>
  <Slides>51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6" baseType="lpstr">
      <vt:lpstr>等线</vt:lpstr>
      <vt:lpstr>等线 Light</vt:lpstr>
      <vt:lpstr>Arial</vt:lpstr>
      <vt:lpstr>Office 主题​​</vt:lpstr>
      <vt:lpstr>自定义设计方案</vt:lpstr>
      <vt:lpstr>Deep Learning for Generic Object Detection: A Survey</vt:lpstr>
      <vt:lpstr>Content</vt:lpstr>
      <vt:lpstr>Generic object detection</vt:lpstr>
      <vt:lpstr>Generic object detection</vt:lpstr>
      <vt:lpstr>Generic object detection</vt:lpstr>
      <vt:lpstr>Generic object detection</vt:lpstr>
      <vt:lpstr>Generic object detection</vt:lpstr>
      <vt:lpstr>Content</vt:lpstr>
      <vt:lpstr>Datasets</vt:lpstr>
      <vt:lpstr>Datasets</vt:lpstr>
      <vt:lpstr>Evaluation Criteria</vt:lpstr>
      <vt:lpstr>Evaluation Criteria</vt:lpstr>
      <vt:lpstr>Evaluation Criteria</vt:lpstr>
      <vt:lpstr>Content</vt:lpstr>
      <vt:lpstr>Frameworks</vt:lpstr>
      <vt:lpstr>Region Based (Two Stage) Frameworks</vt:lpstr>
      <vt:lpstr>Region Based (Two Stage) Frameworks</vt:lpstr>
      <vt:lpstr>Region Based (Two Stage) Frameworks</vt:lpstr>
      <vt:lpstr>Region Based (Two Stage) Frameworks</vt:lpstr>
      <vt:lpstr>Region Based (Two Stage) Frameworks</vt:lpstr>
      <vt:lpstr>Region Based (Two Stage) Frameworks</vt:lpstr>
      <vt:lpstr>Region Based (Two Stage) Frameworks</vt:lpstr>
      <vt:lpstr>Unified (One Stage) Frameworks</vt:lpstr>
      <vt:lpstr>YOLO</vt:lpstr>
      <vt:lpstr>YOLO</vt:lpstr>
      <vt:lpstr>YOLO</vt:lpstr>
      <vt:lpstr>YOLO</vt:lpstr>
      <vt:lpstr>YOLO v2</vt:lpstr>
      <vt:lpstr>YOLO v2</vt:lpstr>
      <vt:lpstr>YOLO v2</vt:lpstr>
      <vt:lpstr>YOLO v3</vt:lpstr>
      <vt:lpstr>YOLO nano</vt:lpstr>
      <vt:lpstr>YOLO-nano</vt:lpstr>
      <vt:lpstr>Content</vt:lpstr>
      <vt:lpstr>Object Representation</vt:lpstr>
      <vt:lpstr>Methods For Improving Object Representation</vt:lpstr>
      <vt:lpstr>Methods For Improving Object Representation</vt:lpstr>
      <vt:lpstr>Methods For Improving Object Representation</vt:lpstr>
      <vt:lpstr>Methods For Improving Object Representation</vt:lpstr>
      <vt:lpstr>Content</vt:lpstr>
      <vt:lpstr>Context Modeling</vt:lpstr>
      <vt:lpstr>Context Modeling</vt:lpstr>
      <vt:lpstr>Content</vt:lpstr>
      <vt:lpstr>Detection Proposal Methods</vt:lpstr>
      <vt:lpstr>Detection Proposal Methods</vt:lpstr>
      <vt:lpstr>Content</vt:lpstr>
      <vt:lpstr>Other Issues</vt:lpstr>
      <vt:lpstr>Content</vt:lpstr>
      <vt:lpstr>Discussion and Conclusion</vt:lpstr>
      <vt:lpstr>Discussion and Conclusion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Generic Object Detection: A Survey</dc:title>
  <dc:creator>wong cavan</dc:creator>
  <cp:lastModifiedBy>wong cavan</cp:lastModifiedBy>
  <cp:revision>107</cp:revision>
  <dcterms:created xsi:type="dcterms:W3CDTF">2019-10-12T07:41:03Z</dcterms:created>
  <dcterms:modified xsi:type="dcterms:W3CDTF">2019-11-06T14:17:33Z</dcterms:modified>
</cp:coreProperties>
</file>